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2"/>
  </p:notesMasterIdLst>
  <p:sldIdLst>
    <p:sldId id="258" r:id="rId3"/>
    <p:sldId id="266" r:id="rId4"/>
    <p:sldId id="291" r:id="rId5"/>
    <p:sldId id="305" r:id="rId6"/>
    <p:sldId id="306" r:id="rId7"/>
    <p:sldId id="307" r:id="rId8"/>
    <p:sldId id="308" r:id="rId9"/>
    <p:sldId id="309" r:id="rId10"/>
    <p:sldId id="310" r:id="rId11"/>
    <p:sldId id="311" r:id="rId12"/>
    <p:sldId id="312" r:id="rId13"/>
    <p:sldId id="313" r:id="rId14"/>
    <p:sldId id="314" r:id="rId15"/>
    <p:sldId id="315" r:id="rId16"/>
    <p:sldId id="316" r:id="rId17"/>
    <p:sldId id="317" r:id="rId18"/>
    <p:sldId id="318" r:id="rId19"/>
    <p:sldId id="319" r:id="rId20"/>
    <p:sldId id="320" r:id="rId21"/>
    <p:sldId id="321" r:id="rId22"/>
    <p:sldId id="327" r:id="rId23"/>
    <p:sldId id="322" r:id="rId24"/>
    <p:sldId id="323" r:id="rId25"/>
    <p:sldId id="324" r:id="rId26"/>
    <p:sldId id="325" r:id="rId27"/>
    <p:sldId id="326" r:id="rId28"/>
    <p:sldId id="328" r:id="rId29"/>
    <p:sldId id="330" r:id="rId30"/>
    <p:sldId id="329" r:id="rId31"/>
    <p:sldId id="332" r:id="rId32"/>
    <p:sldId id="331" r:id="rId33"/>
    <p:sldId id="333" r:id="rId34"/>
    <p:sldId id="334" r:id="rId35"/>
    <p:sldId id="335" r:id="rId36"/>
    <p:sldId id="336" r:id="rId37"/>
    <p:sldId id="337" r:id="rId38"/>
    <p:sldId id="338" r:id="rId39"/>
    <p:sldId id="339" r:id="rId40"/>
    <p:sldId id="340" r:id="rId4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505591D7-D8D5-45C6-A655-54A555FF4C25}">
      <dgm:prSet phldrT="[Texto]" custT="1"/>
      <dgm:spPr/>
      <dgm:t>
        <a:bodyPr/>
        <a:lstStyle/>
        <a:p>
          <a:pPr>
            <a:buClr>
              <a:schemeClr val="lt1"/>
            </a:buClr>
            <a:buSzPts val="2400"/>
            <a:buFont typeface="Calibri"/>
            <a:buNone/>
          </a:pPr>
          <a:r>
            <a:rPr lang="pt-BR" sz="3200" b="0" i="0" dirty="0">
              <a:latin typeface="Bahnschrift SemiBold Condensed" panose="020B0502040204020203" pitchFamily="34" charset="0"/>
            </a:rPr>
            <a:t>Registre a DUM em todas as consultas de pré-natal.</a:t>
          </a:r>
          <a:endParaRPr lang="pt-BR" sz="3200" dirty="0">
            <a:latin typeface="Bahnschrift SemiBold Condensed" panose="020B0502040204020203" pitchFamily="34" charset="0"/>
          </a:endParaRPr>
        </a:p>
      </dgm:t>
    </dgm:pt>
    <dgm:pt modelId="{5C5D9C77-1D15-4990-B8E6-8B15EAD073FD}" type="sibTrans" cxnId="{94DF4BA7-9878-4357-B173-7AA3B55FE3C8}">
      <dgm:prSet/>
      <dgm:spPr/>
      <dgm:t>
        <a:bodyPr/>
        <a:lstStyle/>
        <a:p>
          <a:endParaRPr lang="pt-BR" sz="3200">
            <a:latin typeface="Bahnschrift SemiBold Condensed" panose="020B0502040204020203" pitchFamily="34" charset="0"/>
          </a:endParaRPr>
        </a:p>
      </dgm:t>
    </dgm:pt>
    <dgm:pt modelId="{2971CF93-CF6F-4C5E-8369-007144D88053}" type="parTrans" cxnId="{94DF4BA7-9878-4357-B173-7AA3B55FE3C8}">
      <dgm:prSet/>
      <dgm:spPr/>
      <dgm:t>
        <a:bodyPr/>
        <a:lstStyle/>
        <a:p>
          <a:endParaRPr lang="pt-BR" sz="3200">
            <a:latin typeface="Bahnschrift SemiBold Condensed" panose="020B0502040204020203" pitchFamily="34" charset="0"/>
          </a:endParaRPr>
        </a:p>
      </dgm:t>
    </dgm:pt>
    <dgm:pt modelId="{250F523B-6E49-4865-BAA2-8F74B179FD6A}">
      <dgm:prSet phldrT="[Texto]" custT="1"/>
      <dgm:spPr/>
      <dgm:t>
        <a:bodyPr/>
        <a:lstStyle/>
        <a:p>
          <a:r>
            <a:rPr lang="pt-BR" sz="3200" b="0" i="0">
              <a:latin typeface="Bahnschrift SemiBold Condensed" panose="020B0502040204020203" pitchFamily="34" charset="0"/>
            </a:rPr>
            <a:t>O ACS realiza busca ativa de mulheres em idade fértil.</a:t>
          </a:r>
          <a:endParaRPr lang="pt-BR" sz="3200" dirty="0">
            <a:latin typeface="Bahnschrift SemiBold Condensed" panose="020B0502040204020203" pitchFamily="34" charset="0"/>
          </a:endParaRPr>
        </a:p>
      </dgm:t>
    </dgm:pt>
    <dgm:pt modelId="{B03714DD-CFFD-4563-8B4C-25E09A003579}" type="parTrans" cxnId="{EC0BDA22-2ADA-4F1A-84DA-C3C09CC9C6E4}">
      <dgm:prSet/>
      <dgm:spPr/>
      <dgm:t>
        <a:bodyPr/>
        <a:lstStyle/>
        <a:p>
          <a:endParaRPr lang="pt-BR" sz="3200">
            <a:latin typeface="Bahnschrift SemiBold Condensed" panose="020B0502040204020203" pitchFamily="34" charset="0"/>
          </a:endParaRPr>
        </a:p>
      </dgm:t>
    </dgm:pt>
    <dgm:pt modelId="{C1FB0A08-46D8-41D2-A232-53FCB6EB3346}" type="sibTrans" cxnId="{EC0BDA22-2ADA-4F1A-84DA-C3C09CC9C6E4}">
      <dgm:prSet/>
      <dgm:spPr/>
      <dgm:t>
        <a:bodyPr/>
        <a:lstStyle/>
        <a:p>
          <a:endParaRPr lang="pt-BR" sz="3200">
            <a:latin typeface="Bahnschrift SemiBold Condensed" panose="020B0502040204020203" pitchFamily="34" charset="0"/>
          </a:endParaRPr>
        </a:p>
      </dgm:t>
    </dgm:pt>
    <dgm:pt modelId="{CDF6E148-A0F2-4869-AD3C-35FACBF6451C}">
      <dgm:prSet phldrT="[Texto]" custT="1"/>
      <dgm:spPr/>
      <dgm:t>
        <a:bodyPr/>
        <a:lstStyle/>
        <a:p>
          <a:r>
            <a:rPr lang="pt-BR" sz="3200" b="0" i="0" dirty="0">
              <a:latin typeface="Bahnschrift SemiBold Condensed" panose="020B0502040204020203" pitchFamily="34" charset="0"/>
            </a:rPr>
            <a:t>Fazer o teste de gravidez com 7 dias de atraso menstrual.</a:t>
          </a:r>
          <a:endParaRPr lang="pt-BR" sz="3200" dirty="0">
            <a:latin typeface="Bahnschrift SemiBold Condensed" panose="020B0502040204020203" pitchFamily="34" charset="0"/>
          </a:endParaRPr>
        </a:p>
      </dgm:t>
    </dgm:pt>
    <dgm:pt modelId="{B74B2A56-D5CB-4BEA-8D09-3D09162536F7}" type="parTrans" cxnId="{A7953DB1-900B-4856-B964-E4D188952C3B}">
      <dgm:prSet/>
      <dgm:spPr/>
      <dgm:t>
        <a:bodyPr/>
        <a:lstStyle/>
        <a:p>
          <a:endParaRPr lang="pt-BR" sz="3200">
            <a:latin typeface="Bahnschrift SemiBold Condensed" panose="020B0502040204020203" pitchFamily="34" charset="0"/>
          </a:endParaRPr>
        </a:p>
      </dgm:t>
    </dgm:pt>
    <dgm:pt modelId="{FDC00B93-BEE0-4D4D-B14F-9FAF62A04172}" type="sibTrans" cxnId="{A7953DB1-900B-4856-B964-E4D188952C3B}">
      <dgm:prSet/>
      <dgm:spPr/>
      <dgm:t>
        <a:bodyPr/>
        <a:lstStyle/>
        <a:p>
          <a:endParaRPr lang="pt-BR" sz="3200">
            <a:latin typeface="Bahnschrift SemiBold Condensed" panose="020B0502040204020203" pitchFamily="34" charset="0"/>
          </a:endParaRPr>
        </a:p>
      </dgm:t>
    </dgm:pt>
    <dgm:pt modelId="{D51A621C-9153-48F0-9B53-F1C423112F2F}">
      <dgm:prSet phldrT="[Texto]" custT="1"/>
      <dgm:spPr/>
      <dgm:t>
        <a:bodyPr/>
        <a:lstStyle/>
        <a:p>
          <a:r>
            <a:rPr lang="pt-BR" sz="3200" b="0" i="0" dirty="0">
              <a:latin typeface="Bahnschrift SemiBold Condensed" panose="020B0502040204020203" pitchFamily="34" charset="0"/>
            </a:rPr>
            <a:t>Higienize o CNS antes do pré-natal.</a:t>
          </a:r>
          <a:endParaRPr lang="pt-BR" sz="3200" dirty="0">
            <a:latin typeface="Bahnschrift SemiBold Condensed" panose="020B0502040204020203" pitchFamily="34" charset="0"/>
          </a:endParaRPr>
        </a:p>
      </dgm:t>
    </dgm:pt>
    <dgm:pt modelId="{E4DC428D-8F98-47A1-98B6-041F06727B73}" type="parTrans" cxnId="{455F937C-EF6D-4114-AE53-9A197313336E}">
      <dgm:prSet/>
      <dgm:spPr/>
      <dgm:t>
        <a:bodyPr/>
        <a:lstStyle/>
        <a:p>
          <a:endParaRPr lang="pt-BR" sz="3200">
            <a:latin typeface="Bahnschrift SemiBold Condensed" panose="020B0502040204020203" pitchFamily="34" charset="0"/>
          </a:endParaRPr>
        </a:p>
      </dgm:t>
    </dgm:pt>
    <dgm:pt modelId="{89E1BAAD-DC63-4C0F-B3B3-7FB65AFDCE1B}" type="sibTrans" cxnId="{455F937C-EF6D-4114-AE53-9A197313336E}">
      <dgm:prSet/>
      <dgm:spPr/>
      <dgm:t>
        <a:bodyPr/>
        <a:lstStyle/>
        <a:p>
          <a:endParaRPr lang="pt-BR" sz="3200">
            <a:latin typeface="Bahnschrift SemiBold Condensed" panose="020B0502040204020203" pitchFamily="34" charset="0"/>
          </a:endParaRPr>
        </a:p>
      </dgm:t>
    </dgm:pt>
    <dgm:pt modelId="{C71B22B3-C2E6-4870-9059-BB73A3CAD3B6}">
      <dgm:prSet phldrT="[Texto]" custT="1"/>
      <dgm:spPr/>
      <dgm:t>
        <a:bodyPr/>
        <a:lstStyle/>
        <a:p>
          <a:r>
            <a:rPr lang="pt-BR" sz="3200" b="0" i="0">
              <a:latin typeface="Bahnschrift SemiBold Condensed" panose="020B0502040204020203" pitchFamily="34" charset="0"/>
            </a:rPr>
            <a:t>Prefira usar o CPF como identificação no pré-natal.</a:t>
          </a:r>
          <a:endParaRPr lang="pt-BR" sz="3200" dirty="0">
            <a:latin typeface="Bahnschrift SemiBold Condensed" panose="020B0502040204020203" pitchFamily="34" charset="0"/>
          </a:endParaRPr>
        </a:p>
      </dgm:t>
    </dgm:pt>
    <dgm:pt modelId="{4FD340C9-0F4C-4557-A404-8A45F2BBBD9D}" type="parTrans" cxnId="{680BEFAA-A34D-4B78-83D6-A1E20E6E7B6F}">
      <dgm:prSet/>
      <dgm:spPr/>
      <dgm:t>
        <a:bodyPr/>
        <a:lstStyle/>
        <a:p>
          <a:endParaRPr lang="pt-BR" sz="3200">
            <a:latin typeface="Bahnschrift SemiBold Condensed" panose="020B0502040204020203" pitchFamily="34" charset="0"/>
          </a:endParaRPr>
        </a:p>
      </dgm:t>
    </dgm:pt>
    <dgm:pt modelId="{F5D90C22-9A0A-4BB1-99B2-C01ECF77184B}" type="sibTrans" cxnId="{680BEFAA-A34D-4B78-83D6-A1E20E6E7B6F}">
      <dgm:prSet/>
      <dgm:spPr/>
      <dgm:t>
        <a:bodyPr/>
        <a:lstStyle/>
        <a:p>
          <a:endParaRPr lang="pt-BR" sz="3200">
            <a:latin typeface="Bahnschrift SemiBold Condensed" panose="020B0502040204020203" pitchFamily="34" charset="0"/>
          </a:endParaRPr>
        </a:p>
      </dgm:t>
    </dgm:pt>
    <dgm:pt modelId="{B056C127-3F35-40DB-8DFB-AEC3354963E8}">
      <dgm:prSet phldrT="[Texto]" custT="1"/>
      <dgm:spPr/>
      <dgm:t>
        <a:bodyPr/>
        <a:lstStyle/>
        <a:p>
          <a:r>
            <a:rPr lang="pt-BR" sz="3200" b="0" i="0" dirty="0">
              <a:latin typeface="Bahnschrift SemiBold Condensed" panose="020B0502040204020203" pitchFamily="34" charset="0"/>
            </a:rPr>
            <a:t>Se a gestante não tiver CPF, solicite que ela faça o documento.</a:t>
          </a:r>
          <a:endParaRPr lang="pt-BR" sz="3200" dirty="0">
            <a:latin typeface="Bahnschrift SemiBold Condensed" panose="020B0502040204020203" pitchFamily="34" charset="0"/>
          </a:endParaRPr>
        </a:p>
      </dgm:t>
    </dgm:pt>
    <dgm:pt modelId="{FFB33708-1C31-449D-BD8B-EA35A5170CC1}" type="parTrans" cxnId="{C7240E9F-E730-492D-B93D-01516C71259A}">
      <dgm:prSet/>
      <dgm:spPr/>
      <dgm:t>
        <a:bodyPr/>
        <a:lstStyle/>
        <a:p>
          <a:endParaRPr lang="pt-BR" sz="3200">
            <a:latin typeface="Bahnschrift SemiBold Condensed" panose="020B0502040204020203" pitchFamily="34" charset="0"/>
          </a:endParaRPr>
        </a:p>
      </dgm:t>
    </dgm:pt>
    <dgm:pt modelId="{F6701F96-BB51-43BA-A64F-6F43D9977FB4}" type="sibTrans" cxnId="{C7240E9F-E730-492D-B93D-01516C71259A}">
      <dgm:prSet/>
      <dgm:spPr/>
      <dgm:t>
        <a:bodyPr/>
        <a:lstStyle/>
        <a:p>
          <a:endParaRPr lang="pt-BR" sz="3200">
            <a:latin typeface="Bahnschrift SemiBold Condensed" panose="020B0502040204020203" pitchFamily="34" charset="0"/>
          </a:endParaRPr>
        </a:p>
      </dgm:t>
    </dgm:pt>
    <dgm:pt modelId="{FB4E8650-F11E-43EC-BC13-15248EAA74D8}">
      <dgm:prSet phldrT="[Texto]" custT="1"/>
      <dgm:spPr/>
      <dgm:t>
        <a:bodyPr/>
        <a:lstStyle/>
        <a:p>
          <a:r>
            <a:rPr lang="pt-BR" sz="3200" b="1" i="0" u="none" dirty="0">
              <a:latin typeface="Bahnschrift SemiBold Condensed" panose="020B0502040204020203" pitchFamily="34" charset="0"/>
            </a:rPr>
            <a:t>Colocar a gestante em “Condição Avaliada” em toda consulta</a:t>
          </a:r>
          <a:endParaRPr lang="pt-BR" sz="3200" dirty="0">
            <a:latin typeface="Bahnschrift SemiBold Condensed" panose="020B0502040204020203" pitchFamily="34" charset="0"/>
          </a:endParaRPr>
        </a:p>
      </dgm:t>
    </dgm:pt>
    <dgm:pt modelId="{0C5A0C96-5846-4BDC-8899-D979FA87DD78}" type="parTrans" cxnId="{8ED21895-0433-4914-90CD-ED00A5D56307}">
      <dgm:prSet/>
      <dgm:spPr/>
      <dgm:t>
        <a:bodyPr/>
        <a:lstStyle/>
        <a:p>
          <a:endParaRPr lang="pt-BR" sz="3200">
            <a:latin typeface="Bahnschrift SemiBold Condensed" panose="020B0502040204020203" pitchFamily="34" charset="0"/>
          </a:endParaRPr>
        </a:p>
      </dgm:t>
    </dgm:pt>
    <dgm:pt modelId="{23203C52-FAA6-454F-9790-BF229BE2A55E}" type="sibTrans" cxnId="{8ED21895-0433-4914-90CD-ED00A5D56307}">
      <dgm:prSet/>
      <dgm:spPr/>
      <dgm:t>
        <a:bodyPr/>
        <a:lstStyle/>
        <a:p>
          <a:endParaRPr lang="pt-BR" sz="3200">
            <a:latin typeface="Bahnschrift SemiBold Condensed" panose="020B0502040204020203" pitchFamily="34" charset="0"/>
          </a:endParaRPr>
        </a:p>
      </dgm:t>
    </dgm:pt>
    <dgm:pt modelId="{6EB987EE-0496-477D-A05F-45EDD9DB3DC9}" type="pres">
      <dgm:prSet presAssocID="{B51A86DB-63AD-419E-B49F-3066B3C31D03}" presName="linear" presStyleCnt="0">
        <dgm:presLayoutVars>
          <dgm:animLvl val="lvl"/>
          <dgm:resizeHandles val="exact"/>
        </dgm:presLayoutVars>
      </dgm:prSet>
      <dgm:spPr/>
    </dgm:pt>
    <dgm:pt modelId="{450AA666-B440-4A48-9090-5B325074E72A}" type="pres">
      <dgm:prSet presAssocID="{505591D7-D8D5-45C6-A655-54A555FF4C25}" presName="parentText" presStyleLbl="node1" presStyleIdx="0" presStyleCnt="7">
        <dgm:presLayoutVars>
          <dgm:chMax val="0"/>
          <dgm:bulletEnabled val="1"/>
        </dgm:presLayoutVars>
      </dgm:prSet>
      <dgm:spPr/>
    </dgm:pt>
    <dgm:pt modelId="{1F30DF09-9791-446B-A2EB-B76FA8A3A4E4}" type="pres">
      <dgm:prSet presAssocID="{5C5D9C77-1D15-4990-B8E6-8B15EAD073FD}" presName="spacer" presStyleCnt="0"/>
      <dgm:spPr/>
    </dgm:pt>
    <dgm:pt modelId="{1C2508E8-F96E-4CC9-835E-A3D4B7303A56}" type="pres">
      <dgm:prSet presAssocID="{250F523B-6E49-4865-BAA2-8F74B179FD6A}" presName="parentText" presStyleLbl="node1" presStyleIdx="1" presStyleCnt="7">
        <dgm:presLayoutVars>
          <dgm:chMax val="0"/>
          <dgm:bulletEnabled val="1"/>
        </dgm:presLayoutVars>
      </dgm:prSet>
      <dgm:spPr/>
    </dgm:pt>
    <dgm:pt modelId="{D56AED0A-7862-404A-84DE-D7FF73C32443}" type="pres">
      <dgm:prSet presAssocID="{C1FB0A08-46D8-41D2-A232-53FCB6EB3346}" presName="spacer" presStyleCnt="0"/>
      <dgm:spPr/>
    </dgm:pt>
    <dgm:pt modelId="{19472245-1067-4632-B565-DBFD68A8FD86}" type="pres">
      <dgm:prSet presAssocID="{CDF6E148-A0F2-4869-AD3C-35FACBF6451C}" presName="parentText" presStyleLbl="node1" presStyleIdx="2" presStyleCnt="7">
        <dgm:presLayoutVars>
          <dgm:chMax val="0"/>
          <dgm:bulletEnabled val="1"/>
        </dgm:presLayoutVars>
      </dgm:prSet>
      <dgm:spPr/>
    </dgm:pt>
    <dgm:pt modelId="{67C15E52-95C1-44D7-81BD-5A966400D439}" type="pres">
      <dgm:prSet presAssocID="{FDC00B93-BEE0-4D4D-B14F-9FAF62A04172}" presName="spacer" presStyleCnt="0"/>
      <dgm:spPr/>
    </dgm:pt>
    <dgm:pt modelId="{175504AD-776D-4AFF-BA4A-643AC7D7A878}" type="pres">
      <dgm:prSet presAssocID="{D51A621C-9153-48F0-9B53-F1C423112F2F}" presName="parentText" presStyleLbl="node1" presStyleIdx="3" presStyleCnt="7">
        <dgm:presLayoutVars>
          <dgm:chMax val="0"/>
          <dgm:bulletEnabled val="1"/>
        </dgm:presLayoutVars>
      </dgm:prSet>
      <dgm:spPr/>
    </dgm:pt>
    <dgm:pt modelId="{5A27FB66-A911-408E-8C11-8C4125217FCF}" type="pres">
      <dgm:prSet presAssocID="{89E1BAAD-DC63-4C0F-B3B3-7FB65AFDCE1B}" presName="spacer" presStyleCnt="0"/>
      <dgm:spPr/>
    </dgm:pt>
    <dgm:pt modelId="{001B5439-B342-49AE-8472-075B8731CFD4}" type="pres">
      <dgm:prSet presAssocID="{C71B22B3-C2E6-4870-9059-BB73A3CAD3B6}" presName="parentText" presStyleLbl="node1" presStyleIdx="4" presStyleCnt="7">
        <dgm:presLayoutVars>
          <dgm:chMax val="0"/>
          <dgm:bulletEnabled val="1"/>
        </dgm:presLayoutVars>
      </dgm:prSet>
      <dgm:spPr/>
    </dgm:pt>
    <dgm:pt modelId="{A99849D4-A267-4FD0-9951-96AF68A08270}" type="pres">
      <dgm:prSet presAssocID="{F5D90C22-9A0A-4BB1-99B2-C01ECF77184B}" presName="spacer" presStyleCnt="0"/>
      <dgm:spPr/>
    </dgm:pt>
    <dgm:pt modelId="{5C2CF102-0AC2-4AF1-ABD4-CC9F7CA711FF}" type="pres">
      <dgm:prSet presAssocID="{B056C127-3F35-40DB-8DFB-AEC3354963E8}" presName="parentText" presStyleLbl="node1" presStyleIdx="5" presStyleCnt="7">
        <dgm:presLayoutVars>
          <dgm:chMax val="0"/>
          <dgm:bulletEnabled val="1"/>
        </dgm:presLayoutVars>
      </dgm:prSet>
      <dgm:spPr/>
    </dgm:pt>
    <dgm:pt modelId="{02FFEE5F-5D55-46DA-B6A9-815A14ADFAC2}" type="pres">
      <dgm:prSet presAssocID="{F6701F96-BB51-43BA-A64F-6F43D9977FB4}" presName="spacer" presStyleCnt="0"/>
      <dgm:spPr/>
    </dgm:pt>
    <dgm:pt modelId="{3C5D7C56-3060-4C30-9062-287DD245BA46}" type="pres">
      <dgm:prSet presAssocID="{FB4E8650-F11E-43EC-BC13-15248EAA74D8}" presName="parentText" presStyleLbl="node1" presStyleIdx="6" presStyleCnt="7">
        <dgm:presLayoutVars>
          <dgm:chMax val="0"/>
          <dgm:bulletEnabled val="1"/>
        </dgm:presLayoutVars>
      </dgm:prSet>
      <dgm:spPr/>
    </dgm:pt>
  </dgm:ptLst>
  <dgm:cxnLst>
    <dgm:cxn modelId="{75433400-2E79-4C0D-A620-E5A1F8BD3F70}" type="presOf" srcId="{505591D7-D8D5-45C6-A655-54A555FF4C25}" destId="{450AA666-B440-4A48-9090-5B325074E72A}" srcOrd="0" destOrd="0" presId="urn:microsoft.com/office/officeart/2005/8/layout/vList2"/>
    <dgm:cxn modelId="{7DD53F0F-F396-4104-8CA9-4798DF5EB577}" type="presOf" srcId="{CDF6E148-A0F2-4869-AD3C-35FACBF6451C}" destId="{19472245-1067-4632-B565-DBFD68A8FD86}" srcOrd="0" destOrd="0" presId="urn:microsoft.com/office/officeart/2005/8/layout/vList2"/>
    <dgm:cxn modelId="{EC0BDA22-2ADA-4F1A-84DA-C3C09CC9C6E4}" srcId="{B51A86DB-63AD-419E-B49F-3066B3C31D03}" destId="{250F523B-6E49-4865-BAA2-8F74B179FD6A}" srcOrd="1" destOrd="0" parTransId="{B03714DD-CFFD-4563-8B4C-25E09A003579}" sibTransId="{C1FB0A08-46D8-41D2-A232-53FCB6EB3346}"/>
    <dgm:cxn modelId="{D045362C-EC99-4773-A160-509B7303ACBA}" type="presOf" srcId="{C71B22B3-C2E6-4870-9059-BB73A3CAD3B6}" destId="{001B5439-B342-49AE-8472-075B8731CFD4}" srcOrd="0" destOrd="0" presId="urn:microsoft.com/office/officeart/2005/8/layout/vList2"/>
    <dgm:cxn modelId="{51D42E36-E433-4BAF-982D-6EFD381CDFF6}" type="presOf" srcId="{250F523B-6E49-4865-BAA2-8F74B179FD6A}" destId="{1C2508E8-F96E-4CC9-835E-A3D4B7303A56}" srcOrd="0" destOrd="0" presId="urn:microsoft.com/office/officeart/2005/8/layout/vList2"/>
    <dgm:cxn modelId="{455F937C-EF6D-4114-AE53-9A197313336E}" srcId="{B51A86DB-63AD-419E-B49F-3066B3C31D03}" destId="{D51A621C-9153-48F0-9B53-F1C423112F2F}" srcOrd="3" destOrd="0" parTransId="{E4DC428D-8F98-47A1-98B6-041F06727B73}" sibTransId="{89E1BAAD-DC63-4C0F-B3B3-7FB65AFDCE1B}"/>
    <dgm:cxn modelId="{EF5C0086-C578-481F-83E5-1C685B4D5BAE}" type="presOf" srcId="{FB4E8650-F11E-43EC-BC13-15248EAA74D8}" destId="{3C5D7C56-3060-4C30-9062-287DD245BA46}" srcOrd="0" destOrd="0" presId="urn:microsoft.com/office/officeart/2005/8/layout/vList2"/>
    <dgm:cxn modelId="{F621168B-BC19-469B-A36A-BB97449E28B6}" type="presOf" srcId="{B51A86DB-63AD-419E-B49F-3066B3C31D03}" destId="{6EB987EE-0496-477D-A05F-45EDD9DB3DC9}" srcOrd="0" destOrd="0" presId="urn:microsoft.com/office/officeart/2005/8/layout/vList2"/>
    <dgm:cxn modelId="{8ED21895-0433-4914-90CD-ED00A5D56307}" srcId="{B51A86DB-63AD-419E-B49F-3066B3C31D03}" destId="{FB4E8650-F11E-43EC-BC13-15248EAA74D8}" srcOrd="6" destOrd="0" parTransId="{0C5A0C96-5846-4BDC-8899-D979FA87DD78}" sibTransId="{23203C52-FAA6-454F-9790-BF229BE2A55E}"/>
    <dgm:cxn modelId="{C7240E9F-E730-492D-B93D-01516C71259A}" srcId="{B51A86DB-63AD-419E-B49F-3066B3C31D03}" destId="{B056C127-3F35-40DB-8DFB-AEC3354963E8}" srcOrd="5" destOrd="0" parTransId="{FFB33708-1C31-449D-BD8B-EA35A5170CC1}" sibTransId="{F6701F96-BB51-43BA-A64F-6F43D9977FB4}"/>
    <dgm:cxn modelId="{94DF4BA7-9878-4357-B173-7AA3B55FE3C8}" srcId="{B51A86DB-63AD-419E-B49F-3066B3C31D03}" destId="{505591D7-D8D5-45C6-A655-54A555FF4C25}" srcOrd="0" destOrd="0" parTransId="{2971CF93-CF6F-4C5E-8369-007144D88053}" sibTransId="{5C5D9C77-1D15-4990-B8E6-8B15EAD073FD}"/>
    <dgm:cxn modelId="{680BEFAA-A34D-4B78-83D6-A1E20E6E7B6F}" srcId="{B51A86DB-63AD-419E-B49F-3066B3C31D03}" destId="{C71B22B3-C2E6-4870-9059-BB73A3CAD3B6}" srcOrd="4" destOrd="0" parTransId="{4FD340C9-0F4C-4557-A404-8A45F2BBBD9D}" sibTransId="{F5D90C22-9A0A-4BB1-99B2-C01ECF77184B}"/>
    <dgm:cxn modelId="{A7953DB1-900B-4856-B964-E4D188952C3B}" srcId="{B51A86DB-63AD-419E-B49F-3066B3C31D03}" destId="{CDF6E148-A0F2-4869-AD3C-35FACBF6451C}" srcOrd="2" destOrd="0" parTransId="{B74B2A56-D5CB-4BEA-8D09-3D09162536F7}" sibTransId="{FDC00B93-BEE0-4D4D-B14F-9FAF62A04172}"/>
    <dgm:cxn modelId="{EBDB50E2-3FD3-4C27-906C-60AD4CE05682}" type="presOf" srcId="{D51A621C-9153-48F0-9B53-F1C423112F2F}" destId="{175504AD-776D-4AFF-BA4A-643AC7D7A878}" srcOrd="0" destOrd="0" presId="urn:microsoft.com/office/officeart/2005/8/layout/vList2"/>
    <dgm:cxn modelId="{7E9B43FA-A001-4121-A8A2-2DD4EC185ADD}" type="presOf" srcId="{B056C127-3F35-40DB-8DFB-AEC3354963E8}" destId="{5C2CF102-0AC2-4AF1-ABD4-CC9F7CA711FF}" srcOrd="0" destOrd="0" presId="urn:microsoft.com/office/officeart/2005/8/layout/vList2"/>
    <dgm:cxn modelId="{B0D7CC54-A45C-492A-BA4D-E7EC89ADCE30}" type="presParOf" srcId="{6EB987EE-0496-477D-A05F-45EDD9DB3DC9}" destId="{450AA666-B440-4A48-9090-5B325074E72A}" srcOrd="0" destOrd="0" presId="urn:microsoft.com/office/officeart/2005/8/layout/vList2"/>
    <dgm:cxn modelId="{0CA24443-E009-4CBF-BDFF-58C96C14F576}" type="presParOf" srcId="{6EB987EE-0496-477D-A05F-45EDD9DB3DC9}" destId="{1F30DF09-9791-446B-A2EB-B76FA8A3A4E4}" srcOrd="1" destOrd="0" presId="urn:microsoft.com/office/officeart/2005/8/layout/vList2"/>
    <dgm:cxn modelId="{10BF64A6-A73D-4FBA-886B-F8F2FF4C1764}" type="presParOf" srcId="{6EB987EE-0496-477D-A05F-45EDD9DB3DC9}" destId="{1C2508E8-F96E-4CC9-835E-A3D4B7303A56}" srcOrd="2" destOrd="0" presId="urn:microsoft.com/office/officeart/2005/8/layout/vList2"/>
    <dgm:cxn modelId="{8FB5D623-E278-4EDF-B332-4B1D494338F2}" type="presParOf" srcId="{6EB987EE-0496-477D-A05F-45EDD9DB3DC9}" destId="{D56AED0A-7862-404A-84DE-D7FF73C32443}" srcOrd="3" destOrd="0" presId="urn:microsoft.com/office/officeart/2005/8/layout/vList2"/>
    <dgm:cxn modelId="{7094FBBD-2CC2-4425-9316-328115D94D57}" type="presParOf" srcId="{6EB987EE-0496-477D-A05F-45EDD9DB3DC9}" destId="{19472245-1067-4632-B565-DBFD68A8FD86}" srcOrd="4" destOrd="0" presId="urn:microsoft.com/office/officeart/2005/8/layout/vList2"/>
    <dgm:cxn modelId="{49A23F06-4668-47B2-9A4B-7F4708122052}" type="presParOf" srcId="{6EB987EE-0496-477D-A05F-45EDD9DB3DC9}" destId="{67C15E52-95C1-44D7-81BD-5A966400D439}" srcOrd="5" destOrd="0" presId="urn:microsoft.com/office/officeart/2005/8/layout/vList2"/>
    <dgm:cxn modelId="{5D0BF012-C936-4841-AE05-A519887E2FE0}" type="presParOf" srcId="{6EB987EE-0496-477D-A05F-45EDD9DB3DC9}" destId="{175504AD-776D-4AFF-BA4A-643AC7D7A878}" srcOrd="6" destOrd="0" presId="urn:microsoft.com/office/officeart/2005/8/layout/vList2"/>
    <dgm:cxn modelId="{722BDA64-AFC3-408C-8AF2-7B546F67D1C9}" type="presParOf" srcId="{6EB987EE-0496-477D-A05F-45EDD9DB3DC9}" destId="{5A27FB66-A911-408E-8C11-8C4125217FCF}" srcOrd="7" destOrd="0" presId="urn:microsoft.com/office/officeart/2005/8/layout/vList2"/>
    <dgm:cxn modelId="{936A1F24-1FEB-4542-BF0B-1A762E0A87F8}" type="presParOf" srcId="{6EB987EE-0496-477D-A05F-45EDD9DB3DC9}" destId="{001B5439-B342-49AE-8472-075B8731CFD4}" srcOrd="8" destOrd="0" presId="urn:microsoft.com/office/officeart/2005/8/layout/vList2"/>
    <dgm:cxn modelId="{C6BD0FED-BAD7-4D92-B6BF-18B0964FEDD5}" type="presParOf" srcId="{6EB987EE-0496-477D-A05F-45EDD9DB3DC9}" destId="{A99849D4-A267-4FD0-9951-96AF68A08270}" srcOrd="9" destOrd="0" presId="urn:microsoft.com/office/officeart/2005/8/layout/vList2"/>
    <dgm:cxn modelId="{8F7C4B1F-A731-4077-8FD3-280F05BEDDDE}" type="presParOf" srcId="{6EB987EE-0496-477D-A05F-45EDD9DB3DC9}" destId="{5C2CF102-0AC2-4AF1-ABD4-CC9F7CA711FF}" srcOrd="10" destOrd="0" presId="urn:microsoft.com/office/officeart/2005/8/layout/vList2"/>
    <dgm:cxn modelId="{8F351F80-7576-449E-AA1B-E1BE4F5E7791}" type="presParOf" srcId="{6EB987EE-0496-477D-A05F-45EDD9DB3DC9}" destId="{02FFEE5F-5D55-46DA-B6A9-815A14ADFAC2}" srcOrd="11" destOrd="0" presId="urn:microsoft.com/office/officeart/2005/8/layout/vList2"/>
    <dgm:cxn modelId="{02FC42BF-CCA5-4091-88E1-03E012F8C9B9}" type="presParOf" srcId="{6EB987EE-0496-477D-A05F-45EDD9DB3DC9}" destId="{3C5D7C56-3060-4C30-9062-287DD245BA46}"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6697C4C3-727F-40F3-882C-3A05E6113EC8}">
      <dgm:prSet phldrT="[Texto]" custT="1"/>
      <dgm:spPr/>
      <dgm:t>
        <a:bodyPr/>
        <a:lstStyle/>
        <a:p>
          <a:r>
            <a:rPr lang="pt-BR" sz="3200" dirty="0">
              <a:latin typeface="Bahnschrift Condensed" panose="020B0502040204020203" pitchFamily="34" charset="0"/>
            </a:rPr>
            <a:t>O cálculo do indicador considera </a:t>
          </a:r>
          <a:r>
            <a:rPr lang="pt-BR" sz="3200" b="0" i="0" dirty="0">
              <a:latin typeface="Bahnschrift Condensed" panose="020B0502040204020203" pitchFamily="34" charset="0"/>
            </a:rPr>
            <a:t>pessoas diabéticas as autorreferidas ou acompanhadas pela condição no atendimento individual.</a:t>
          </a:r>
          <a:endParaRPr lang="pt-BR" sz="3200" dirty="0">
            <a:latin typeface="Bahnschrift Condensed" panose="020B0502040204020203" pitchFamily="34" charset="0"/>
          </a:endParaRPr>
        </a:p>
      </dgm:t>
    </dgm:pt>
    <dgm:pt modelId="{D52B791F-DE97-483A-81AD-DED843D68984}" type="parTrans" cxnId="{835E0905-77A3-4EE3-849D-F34A342E5A26}">
      <dgm:prSet/>
      <dgm:spPr/>
      <dgm:t>
        <a:bodyPr/>
        <a:lstStyle/>
        <a:p>
          <a:endParaRPr lang="pt-BR" sz="3200">
            <a:latin typeface="Bahnschrift Condensed" panose="020B0502040204020203" pitchFamily="34" charset="0"/>
          </a:endParaRPr>
        </a:p>
      </dgm:t>
    </dgm:pt>
    <dgm:pt modelId="{745A9ADF-05A1-48A6-9B06-1AC6486DA819}" type="sibTrans" cxnId="{835E0905-77A3-4EE3-849D-F34A342E5A26}">
      <dgm:prSet/>
      <dgm:spPr/>
      <dgm:t>
        <a:bodyPr/>
        <a:lstStyle/>
        <a:p>
          <a:endParaRPr lang="pt-BR" sz="3200">
            <a:latin typeface="Bahnschrift Condensed" panose="020B0502040204020203" pitchFamily="34" charset="0"/>
          </a:endParaRPr>
        </a:p>
      </dgm:t>
    </dgm:pt>
    <dgm:pt modelId="{74A6E3F7-F251-49E9-A26D-F57C4DDC0F34}">
      <dgm:prSet phldrT="[Texto]" custT="1"/>
      <dgm:spPr/>
      <dgm:t>
        <a:bodyPr/>
        <a:lstStyle/>
        <a:p>
          <a:r>
            <a:rPr lang="pt-BR" sz="3200" dirty="0">
              <a:latin typeface="Bahnschrift Condensed" panose="020B0502040204020203" pitchFamily="34" charset="0"/>
            </a:rPr>
            <a:t>Todos os atendimentos de diabéticos devem ser colocados em condição e no mesmo atendimento solicitar A1C</a:t>
          </a:r>
        </a:p>
      </dgm:t>
    </dgm:pt>
    <dgm:pt modelId="{E46FDBFC-8EFB-4BFD-98AF-E876D7FA7853}" type="parTrans" cxnId="{C34A8F11-3C55-461C-B67E-5F05217D3BA2}">
      <dgm:prSet/>
      <dgm:spPr/>
      <dgm:t>
        <a:bodyPr/>
        <a:lstStyle/>
        <a:p>
          <a:endParaRPr lang="pt-BR" sz="3200">
            <a:latin typeface="Bahnschrift Condensed" panose="020B0502040204020203" pitchFamily="34" charset="0"/>
          </a:endParaRPr>
        </a:p>
      </dgm:t>
    </dgm:pt>
    <dgm:pt modelId="{2768DDDD-0B01-4AA5-A6D9-C60EEAB910D3}" type="sibTrans" cxnId="{C34A8F11-3C55-461C-B67E-5F05217D3BA2}">
      <dgm:prSet/>
      <dgm:spPr/>
      <dgm:t>
        <a:bodyPr/>
        <a:lstStyle/>
        <a:p>
          <a:endParaRPr lang="pt-BR" sz="3200">
            <a:latin typeface="Bahnschrift Condensed" panose="020B0502040204020203" pitchFamily="34" charset="0"/>
          </a:endParaRPr>
        </a:p>
      </dgm:t>
    </dgm:pt>
    <dgm:pt modelId="{E09F68EF-35E4-441A-AFB9-850197ED6D13}">
      <dgm:prSet phldrT="[Texto]" custT="1"/>
      <dgm:spPr/>
      <dgm:t>
        <a:bodyPr/>
        <a:lstStyle/>
        <a:p>
          <a:r>
            <a:rPr lang="pt-BR" sz="3200" b="0" i="0" dirty="0">
              <a:latin typeface="Bahnschrift Condensed" panose="020B0502040204020203" pitchFamily="34" charset="0"/>
            </a:rPr>
            <a:t>Pedir aos ACS que incluam no cadastro individual apenas os pacientes diabéticos que foram identificados pela equipe.</a:t>
          </a:r>
          <a:endParaRPr lang="pt-BR" sz="3200" dirty="0">
            <a:latin typeface="Bahnschrift Condensed" panose="020B0502040204020203" pitchFamily="34" charset="0"/>
          </a:endParaRPr>
        </a:p>
      </dgm:t>
    </dgm:pt>
    <dgm:pt modelId="{76506AB5-B0BE-44E5-B8FD-ED85227A5E91}" type="parTrans" cxnId="{5AA573EB-1BC0-40D5-90B1-23C1EA366C97}">
      <dgm:prSet/>
      <dgm:spPr/>
      <dgm:t>
        <a:bodyPr/>
        <a:lstStyle/>
        <a:p>
          <a:endParaRPr lang="pt-BR" sz="3200">
            <a:latin typeface="Bahnschrift Condensed" panose="020B0502040204020203" pitchFamily="34" charset="0"/>
          </a:endParaRPr>
        </a:p>
      </dgm:t>
    </dgm:pt>
    <dgm:pt modelId="{31C4EC50-87CD-4C76-995D-C3091FF90CC7}" type="sibTrans" cxnId="{5AA573EB-1BC0-40D5-90B1-23C1EA366C97}">
      <dgm:prSet/>
      <dgm:spPr/>
      <dgm:t>
        <a:bodyPr/>
        <a:lstStyle/>
        <a:p>
          <a:endParaRPr lang="pt-BR" sz="3200">
            <a:latin typeface="Bahnschrift Condensed" panose="020B0502040204020203" pitchFamily="34" charset="0"/>
          </a:endParaRPr>
        </a:p>
      </dgm:t>
    </dgm:pt>
    <dgm:pt modelId="{19E14628-B2CC-4BA7-B493-1B27F3B77F9E}">
      <dgm:prSet phldrT="[Texto]" custT="1"/>
      <dgm:spPr/>
      <dgm:t>
        <a:bodyPr/>
        <a:lstStyle/>
        <a:p>
          <a:r>
            <a:rPr lang="pt-BR" sz="3200" dirty="0">
              <a:latin typeface="Bahnschrift Condensed" panose="020B0502040204020203" pitchFamily="34" charset="0"/>
            </a:rPr>
            <a:t>Checar a lista do SISAB</a:t>
          </a:r>
        </a:p>
      </dgm:t>
    </dgm:pt>
    <dgm:pt modelId="{1C142225-1F5D-4D0C-A7F8-1D8675433180}" type="parTrans" cxnId="{D8A999FB-4B6C-4A80-8C7B-B672A45788CE}">
      <dgm:prSet/>
      <dgm:spPr/>
    </dgm:pt>
    <dgm:pt modelId="{1B144E69-F3F7-4FE6-8047-AAD79C9E6308}" type="sibTrans" cxnId="{D8A999FB-4B6C-4A80-8C7B-B672A45788CE}">
      <dgm:prSet/>
      <dgm:spPr/>
    </dgm:pt>
    <dgm:pt modelId="{6EB987EE-0496-477D-A05F-45EDD9DB3DC9}" type="pres">
      <dgm:prSet presAssocID="{B51A86DB-63AD-419E-B49F-3066B3C31D03}" presName="linear" presStyleCnt="0">
        <dgm:presLayoutVars>
          <dgm:animLvl val="lvl"/>
          <dgm:resizeHandles val="exact"/>
        </dgm:presLayoutVars>
      </dgm:prSet>
      <dgm:spPr/>
    </dgm:pt>
    <dgm:pt modelId="{8BACF011-F15D-490D-8186-7820D29FBB6C}" type="pres">
      <dgm:prSet presAssocID="{6697C4C3-727F-40F3-882C-3A05E6113EC8}" presName="parentText" presStyleLbl="node1" presStyleIdx="0" presStyleCnt="4">
        <dgm:presLayoutVars>
          <dgm:chMax val="0"/>
          <dgm:bulletEnabled val="1"/>
        </dgm:presLayoutVars>
      </dgm:prSet>
      <dgm:spPr/>
    </dgm:pt>
    <dgm:pt modelId="{2418DC4C-F8FC-44D5-9FFE-90995AA0B50D}" type="pres">
      <dgm:prSet presAssocID="{745A9ADF-05A1-48A6-9B06-1AC6486DA819}" presName="spacer" presStyleCnt="0"/>
      <dgm:spPr/>
    </dgm:pt>
    <dgm:pt modelId="{8B845C60-631A-4803-BF4C-E0AE65AC93FF}" type="pres">
      <dgm:prSet presAssocID="{74A6E3F7-F251-49E9-A26D-F57C4DDC0F34}" presName="parentText" presStyleLbl="node1" presStyleIdx="1" presStyleCnt="4">
        <dgm:presLayoutVars>
          <dgm:chMax val="0"/>
          <dgm:bulletEnabled val="1"/>
        </dgm:presLayoutVars>
      </dgm:prSet>
      <dgm:spPr/>
    </dgm:pt>
    <dgm:pt modelId="{2B8DBE93-7548-49E8-B4DE-67BE282B031C}" type="pres">
      <dgm:prSet presAssocID="{2768DDDD-0B01-4AA5-A6D9-C60EEAB910D3}" presName="spacer" presStyleCnt="0"/>
      <dgm:spPr/>
    </dgm:pt>
    <dgm:pt modelId="{E294D470-633E-44F7-B01F-30B883612FCB}" type="pres">
      <dgm:prSet presAssocID="{E09F68EF-35E4-441A-AFB9-850197ED6D13}" presName="parentText" presStyleLbl="node1" presStyleIdx="2" presStyleCnt="4">
        <dgm:presLayoutVars>
          <dgm:chMax val="0"/>
          <dgm:bulletEnabled val="1"/>
        </dgm:presLayoutVars>
      </dgm:prSet>
      <dgm:spPr/>
    </dgm:pt>
    <dgm:pt modelId="{06AF92D1-F98E-4EE6-B885-E7C04EB3E654}" type="pres">
      <dgm:prSet presAssocID="{31C4EC50-87CD-4C76-995D-C3091FF90CC7}" presName="spacer" presStyleCnt="0"/>
      <dgm:spPr/>
    </dgm:pt>
    <dgm:pt modelId="{E5A1A2FF-E283-4359-BBAF-88CD0C4700AB}" type="pres">
      <dgm:prSet presAssocID="{19E14628-B2CC-4BA7-B493-1B27F3B77F9E}" presName="parentText" presStyleLbl="node1" presStyleIdx="3" presStyleCnt="4">
        <dgm:presLayoutVars>
          <dgm:chMax val="0"/>
          <dgm:bulletEnabled val="1"/>
        </dgm:presLayoutVars>
      </dgm:prSet>
      <dgm:spPr/>
    </dgm:pt>
  </dgm:ptLst>
  <dgm:cxnLst>
    <dgm:cxn modelId="{835E0905-77A3-4EE3-849D-F34A342E5A26}" srcId="{B51A86DB-63AD-419E-B49F-3066B3C31D03}" destId="{6697C4C3-727F-40F3-882C-3A05E6113EC8}" srcOrd="0" destOrd="0" parTransId="{D52B791F-DE97-483A-81AD-DED843D68984}" sibTransId="{745A9ADF-05A1-48A6-9B06-1AC6486DA819}"/>
    <dgm:cxn modelId="{C34A8F11-3C55-461C-B67E-5F05217D3BA2}" srcId="{B51A86DB-63AD-419E-B49F-3066B3C31D03}" destId="{74A6E3F7-F251-49E9-A26D-F57C4DDC0F34}" srcOrd="1" destOrd="0" parTransId="{E46FDBFC-8EFB-4BFD-98AF-E876D7FA7853}" sibTransId="{2768DDDD-0B01-4AA5-A6D9-C60EEAB910D3}"/>
    <dgm:cxn modelId="{6D9F8A29-9E40-407E-B5A0-219569C7403E}" type="presOf" srcId="{E09F68EF-35E4-441A-AFB9-850197ED6D13}" destId="{E294D470-633E-44F7-B01F-30B883612FCB}" srcOrd="0" destOrd="0" presId="urn:microsoft.com/office/officeart/2005/8/layout/vList2"/>
    <dgm:cxn modelId="{F621168B-BC19-469B-A36A-BB97449E28B6}" type="presOf" srcId="{B51A86DB-63AD-419E-B49F-3066B3C31D03}" destId="{6EB987EE-0496-477D-A05F-45EDD9DB3DC9}" srcOrd="0" destOrd="0" presId="urn:microsoft.com/office/officeart/2005/8/layout/vList2"/>
    <dgm:cxn modelId="{983C60CE-A7BB-4D3C-A84C-CBD0AE2D7003}" type="presOf" srcId="{19E14628-B2CC-4BA7-B493-1B27F3B77F9E}" destId="{E5A1A2FF-E283-4359-BBAF-88CD0C4700AB}" srcOrd="0" destOrd="0" presId="urn:microsoft.com/office/officeart/2005/8/layout/vList2"/>
    <dgm:cxn modelId="{5AA573EB-1BC0-40D5-90B1-23C1EA366C97}" srcId="{B51A86DB-63AD-419E-B49F-3066B3C31D03}" destId="{E09F68EF-35E4-441A-AFB9-850197ED6D13}" srcOrd="2" destOrd="0" parTransId="{76506AB5-B0BE-44E5-B8FD-ED85227A5E91}" sibTransId="{31C4EC50-87CD-4C76-995D-C3091FF90CC7}"/>
    <dgm:cxn modelId="{6F4B49EC-B178-4713-ADD2-B278E666EFA1}" type="presOf" srcId="{74A6E3F7-F251-49E9-A26D-F57C4DDC0F34}" destId="{8B845C60-631A-4803-BF4C-E0AE65AC93FF}" srcOrd="0" destOrd="0" presId="urn:microsoft.com/office/officeart/2005/8/layout/vList2"/>
    <dgm:cxn modelId="{C29F77F5-BECC-46A1-AA02-D37F41BC078B}" type="presOf" srcId="{6697C4C3-727F-40F3-882C-3A05E6113EC8}" destId="{8BACF011-F15D-490D-8186-7820D29FBB6C}" srcOrd="0" destOrd="0" presId="urn:microsoft.com/office/officeart/2005/8/layout/vList2"/>
    <dgm:cxn modelId="{D8A999FB-4B6C-4A80-8C7B-B672A45788CE}" srcId="{B51A86DB-63AD-419E-B49F-3066B3C31D03}" destId="{19E14628-B2CC-4BA7-B493-1B27F3B77F9E}" srcOrd="3" destOrd="0" parTransId="{1C142225-1F5D-4D0C-A7F8-1D8675433180}" sibTransId="{1B144E69-F3F7-4FE6-8047-AAD79C9E6308}"/>
    <dgm:cxn modelId="{DC0F22F8-51E8-48FC-B3B2-2112B84D9D01}" type="presParOf" srcId="{6EB987EE-0496-477D-A05F-45EDD9DB3DC9}" destId="{8BACF011-F15D-490D-8186-7820D29FBB6C}" srcOrd="0" destOrd="0" presId="urn:microsoft.com/office/officeart/2005/8/layout/vList2"/>
    <dgm:cxn modelId="{F2A3506B-C7EA-4751-A761-8F3F483CB88C}" type="presParOf" srcId="{6EB987EE-0496-477D-A05F-45EDD9DB3DC9}" destId="{2418DC4C-F8FC-44D5-9FFE-90995AA0B50D}" srcOrd="1" destOrd="0" presId="urn:microsoft.com/office/officeart/2005/8/layout/vList2"/>
    <dgm:cxn modelId="{EBD58D87-7261-4A74-84A9-AF48E65DA928}" type="presParOf" srcId="{6EB987EE-0496-477D-A05F-45EDD9DB3DC9}" destId="{8B845C60-631A-4803-BF4C-E0AE65AC93FF}" srcOrd="2" destOrd="0" presId="urn:microsoft.com/office/officeart/2005/8/layout/vList2"/>
    <dgm:cxn modelId="{79647297-E554-4377-B8CA-3DB3673FE443}" type="presParOf" srcId="{6EB987EE-0496-477D-A05F-45EDD9DB3DC9}" destId="{2B8DBE93-7548-49E8-B4DE-67BE282B031C}" srcOrd="3" destOrd="0" presId="urn:microsoft.com/office/officeart/2005/8/layout/vList2"/>
    <dgm:cxn modelId="{07877472-E7A4-40FE-B80F-7E39D0702011}" type="presParOf" srcId="{6EB987EE-0496-477D-A05F-45EDD9DB3DC9}" destId="{E294D470-633E-44F7-B01F-30B883612FCB}" srcOrd="4" destOrd="0" presId="urn:microsoft.com/office/officeart/2005/8/layout/vList2"/>
    <dgm:cxn modelId="{3C9E1DA3-1E8A-40BC-B07F-E4E0210ADCD5}" type="presParOf" srcId="{6EB987EE-0496-477D-A05F-45EDD9DB3DC9}" destId="{06AF92D1-F98E-4EE6-B885-E7C04EB3E654}" srcOrd="5" destOrd="0" presId="urn:microsoft.com/office/officeart/2005/8/layout/vList2"/>
    <dgm:cxn modelId="{D021A4E3-AC26-4DDD-AD5F-7029B2435BBB}" type="presParOf" srcId="{6EB987EE-0496-477D-A05F-45EDD9DB3DC9}" destId="{E5A1A2FF-E283-4359-BBAF-88CD0C4700AB}"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6697C4C3-727F-40F3-882C-3A05E6113EC8}">
      <dgm:prSet phldrT="[Texto]" custT="1"/>
      <dgm:spPr/>
      <dgm:t>
        <a:bodyPr/>
        <a:lstStyle/>
        <a:p>
          <a:r>
            <a:rPr lang="pt-BR" sz="2400" b="0" i="0" dirty="0"/>
            <a:t>Evitar uso do CID ou CIAP correspondente a DM em pacientes com hiperglicemia eventual que não caracterize DM definitiva. Optar por CID específico, como diabetes gestacional em gestantes com DM identificada durante a gravidez, e R73 em casos de hiperglicemia eventual sem diagnóstico prévio de DM.</a:t>
          </a:r>
          <a:endParaRPr lang="pt-BR" sz="2400" dirty="0">
            <a:latin typeface="Bahnschrift Condensed" panose="020B0502040204020203" pitchFamily="34" charset="0"/>
          </a:endParaRPr>
        </a:p>
      </dgm:t>
    </dgm:pt>
    <dgm:pt modelId="{D52B791F-DE97-483A-81AD-DED843D68984}" type="parTrans" cxnId="{835E0905-77A3-4EE3-849D-F34A342E5A26}">
      <dgm:prSet/>
      <dgm:spPr/>
      <dgm:t>
        <a:bodyPr/>
        <a:lstStyle/>
        <a:p>
          <a:endParaRPr lang="pt-BR" sz="2400">
            <a:latin typeface="Bahnschrift Condensed" panose="020B0502040204020203" pitchFamily="34" charset="0"/>
          </a:endParaRPr>
        </a:p>
      </dgm:t>
    </dgm:pt>
    <dgm:pt modelId="{745A9ADF-05A1-48A6-9B06-1AC6486DA819}" type="sibTrans" cxnId="{835E0905-77A3-4EE3-849D-F34A342E5A26}">
      <dgm:prSet/>
      <dgm:spPr/>
      <dgm:t>
        <a:bodyPr/>
        <a:lstStyle/>
        <a:p>
          <a:endParaRPr lang="pt-BR" sz="2400">
            <a:latin typeface="Bahnschrift Condensed" panose="020B0502040204020203" pitchFamily="34" charset="0"/>
          </a:endParaRPr>
        </a:p>
      </dgm:t>
    </dgm:pt>
    <dgm:pt modelId="{E1DF8CD5-0AF8-4C94-8BAD-D8134417BC01}">
      <dgm:prSet phldrT="[Texto]" custT="1"/>
      <dgm:spPr/>
      <dgm:t>
        <a:bodyPr/>
        <a:lstStyle/>
        <a:p>
          <a:r>
            <a:rPr lang="pt-BR" sz="2400" dirty="0">
              <a:latin typeface="Bahnschrift Condensed" panose="020B0502040204020203" pitchFamily="34" charset="0"/>
            </a:rPr>
            <a:t>Verificar se houve solicitação de A1C e consulta de diabéticos nos últimos 6 meses</a:t>
          </a:r>
        </a:p>
      </dgm:t>
    </dgm:pt>
    <dgm:pt modelId="{03EB513E-4234-44DB-BE85-68F0E0A54E72}" type="parTrans" cxnId="{454F6BC2-6797-415D-B685-BC8528945725}">
      <dgm:prSet/>
      <dgm:spPr/>
      <dgm:t>
        <a:bodyPr/>
        <a:lstStyle/>
        <a:p>
          <a:endParaRPr lang="pt-BR" sz="2400"/>
        </a:p>
      </dgm:t>
    </dgm:pt>
    <dgm:pt modelId="{BD8C9E98-07AF-482B-8794-62C439DBF791}" type="sibTrans" cxnId="{454F6BC2-6797-415D-B685-BC8528945725}">
      <dgm:prSet/>
      <dgm:spPr/>
      <dgm:t>
        <a:bodyPr/>
        <a:lstStyle/>
        <a:p>
          <a:endParaRPr lang="pt-BR" sz="2400"/>
        </a:p>
      </dgm:t>
    </dgm:pt>
    <dgm:pt modelId="{6EB987EE-0496-477D-A05F-45EDD9DB3DC9}" type="pres">
      <dgm:prSet presAssocID="{B51A86DB-63AD-419E-B49F-3066B3C31D03}" presName="linear" presStyleCnt="0">
        <dgm:presLayoutVars>
          <dgm:animLvl val="lvl"/>
          <dgm:resizeHandles val="exact"/>
        </dgm:presLayoutVars>
      </dgm:prSet>
      <dgm:spPr/>
    </dgm:pt>
    <dgm:pt modelId="{8BACF011-F15D-490D-8186-7820D29FBB6C}" type="pres">
      <dgm:prSet presAssocID="{6697C4C3-727F-40F3-882C-3A05E6113EC8}" presName="parentText" presStyleLbl="node1" presStyleIdx="0" presStyleCnt="2">
        <dgm:presLayoutVars>
          <dgm:chMax val="0"/>
          <dgm:bulletEnabled val="1"/>
        </dgm:presLayoutVars>
      </dgm:prSet>
      <dgm:spPr/>
    </dgm:pt>
    <dgm:pt modelId="{F51C1E19-CF9B-4AB9-8B0C-E1F2249BFADC}" type="pres">
      <dgm:prSet presAssocID="{745A9ADF-05A1-48A6-9B06-1AC6486DA819}" presName="spacer" presStyleCnt="0"/>
      <dgm:spPr/>
    </dgm:pt>
    <dgm:pt modelId="{7CC53EAB-E56E-449F-BAC8-C7EDA081C562}" type="pres">
      <dgm:prSet presAssocID="{E1DF8CD5-0AF8-4C94-8BAD-D8134417BC01}" presName="parentText" presStyleLbl="node1" presStyleIdx="1" presStyleCnt="2">
        <dgm:presLayoutVars>
          <dgm:chMax val="0"/>
          <dgm:bulletEnabled val="1"/>
        </dgm:presLayoutVars>
      </dgm:prSet>
      <dgm:spPr/>
    </dgm:pt>
  </dgm:ptLst>
  <dgm:cxnLst>
    <dgm:cxn modelId="{835E0905-77A3-4EE3-849D-F34A342E5A26}" srcId="{B51A86DB-63AD-419E-B49F-3066B3C31D03}" destId="{6697C4C3-727F-40F3-882C-3A05E6113EC8}" srcOrd="0" destOrd="0" parTransId="{D52B791F-DE97-483A-81AD-DED843D68984}" sibTransId="{745A9ADF-05A1-48A6-9B06-1AC6486DA819}"/>
    <dgm:cxn modelId="{F621168B-BC19-469B-A36A-BB97449E28B6}" type="presOf" srcId="{B51A86DB-63AD-419E-B49F-3066B3C31D03}" destId="{6EB987EE-0496-477D-A05F-45EDD9DB3DC9}" srcOrd="0" destOrd="0" presId="urn:microsoft.com/office/officeart/2005/8/layout/vList2"/>
    <dgm:cxn modelId="{213ED799-5758-4969-B1E4-FE77FFA6A0D0}" type="presOf" srcId="{E1DF8CD5-0AF8-4C94-8BAD-D8134417BC01}" destId="{7CC53EAB-E56E-449F-BAC8-C7EDA081C562}" srcOrd="0" destOrd="0" presId="urn:microsoft.com/office/officeart/2005/8/layout/vList2"/>
    <dgm:cxn modelId="{454F6BC2-6797-415D-B685-BC8528945725}" srcId="{B51A86DB-63AD-419E-B49F-3066B3C31D03}" destId="{E1DF8CD5-0AF8-4C94-8BAD-D8134417BC01}" srcOrd="1" destOrd="0" parTransId="{03EB513E-4234-44DB-BE85-68F0E0A54E72}" sibTransId="{BD8C9E98-07AF-482B-8794-62C439DBF791}"/>
    <dgm:cxn modelId="{C29F77F5-BECC-46A1-AA02-D37F41BC078B}" type="presOf" srcId="{6697C4C3-727F-40F3-882C-3A05E6113EC8}" destId="{8BACF011-F15D-490D-8186-7820D29FBB6C}" srcOrd="0" destOrd="0" presId="urn:microsoft.com/office/officeart/2005/8/layout/vList2"/>
    <dgm:cxn modelId="{DC0F22F8-51E8-48FC-B3B2-2112B84D9D01}" type="presParOf" srcId="{6EB987EE-0496-477D-A05F-45EDD9DB3DC9}" destId="{8BACF011-F15D-490D-8186-7820D29FBB6C}" srcOrd="0" destOrd="0" presId="urn:microsoft.com/office/officeart/2005/8/layout/vList2"/>
    <dgm:cxn modelId="{2416A59C-09C3-4F58-A6DA-DB736927E546}" type="presParOf" srcId="{6EB987EE-0496-477D-A05F-45EDD9DB3DC9}" destId="{F51C1E19-CF9B-4AB9-8B0C-E1F2249BFADC}" srcOrd="1" destOrd="0" presId="urn:microsoft.com/office/officeart/2005/8/layout/vList2"/>
    <dgm:cxn modelId="{93D78E8F-85AC-423E-914E-940F8CEE724D}" type="presParOf" srcId="{6EB987EE-0496-477D-A05F-45EDD9DB3DC9}" destId="{7CC53EAB-E56E-449F-BAC8-C7EDA081C56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6697C4C3-727F-40F3-882C-3A05E6113EC8}">
      <dgm:prSet phldrT="[Texto]" custT="1"/>
      <dgm:spPr/>
      <dgm:t>
        <a:bodyPr/>
        <a:lstStyle/>
        <a:p>
          <a:r>
            <a:rPr lang="pt-BR" sz="3600" dirty="0">
              <a:latin typeface="Bahnschrift Condensed" panose="020B0502040204020203" pitchFamily="34" charset="0"/>
            </a:rPr>
            <a:t>Mesmo processo da hipertensão</a:t>
          </a:r>
        </a:p>
      </dgm:t>
    </dgm:pt>
    <dgm:pt modelId="{D52B791F-DE97-483A-81AD-DED843D68984}" type="parTrans" cxnId="{835E0905-77A3-4EE3-849D-F34A342E5A26}">
      <dgm:prSet/>
      <dgm:spPr/>
      <dgm:t>
        <a:bodyPr/>
        <a:lstStyle/>
        <a:p>
          <a:endParaRPr lang="pt-BR" sz="2400">
            <a:latin typeface="Bahnschrift Condensed" panose="020B0502040204020203" pitchFamily="34" charset="0"/>
          </a:endParaRPr>
        </a:p>
      </dgm:t>
    </dgm:pt>
    <dgm:pt modelId="{745A9ADF-05A1-48A6-9B06-1AC6486DA819}" type="sibTrans" cxnId="{835E0905-77A3-4EE3-849D-F34A342E5A26}">
      <dgm:prSet/>
      <dgm:spPr/>
      <dgm:t>
        <a:bodyPr/>
        <a:lstStyle/>
        <a:p>
          <a:endParaRPr lang="pt-BR" sz="2400">
            <a:latin typeface="Bahnschrift Condensed" panose="020B0502040204020203" pitchFamily="34" charset="0"/>
          </a:endParaRPr>
        </a:p>
      </dgm:t>
    </dgm:pt>
    <dgm:pt modelId="{6EB987EE-0496-477D-A05F-45EDD9DB3DC9}" type="pres">
      <dgm:prSet presAssocID="{B51A86DB-63AD-419E-B49F-3066B3C31D03}" presName="linear" presStyleCnt="0">
        <dgm:presLayoutVars>
          <dgm:animLvl val="lvl"/>
          <dgm:resizeHandles val="exact"/>
        </dgm:presLayoutVars>
      </dgm:prSet>
      <dgm:spPr/>
    </dgm:pt>
    <dgm:pt modelId="{8BACF011-F15D-490D-8186-7820D29FBB6C}" type="pres">
      <dgm:prSet presAssocID="{6697C4C3-727F-40F3-882C-3A05E6113EC8}" presName="parentText" presStyleLbl="node1" presStyleIdx="0" presStyleCnt="1">
        <dgm:presLayoutVars>
          <dgm:chMax val="0"/>
          <dgm:bulletEnabled val="1"/>
        </dgm:presLayoutVars>
      </dgm:prSet>
      <dgm:spPr/>
    </dgm:pt>
  </dgm:ptLst>
  <dgm:cxnLst>
    <dgm:cxn modelId="{835E0905-77A3-4EE3-849D-F34A342E5A26}" srcId="{B51A86DB-63AD-419E-B49F-3066B3C31D03}" destId="{6697C4C3-727F-40F3-882C-3A05E6113EC8}" srcOrd="0" destOrd="0" parTransId="{D52B791F-DE97-483A-81AD-DED843D68984}" sibTransId="{745A9ADF-05A1-48A6-9B06-1AC6486DA819}"/>
    <dgm:cxn modelId="{F621168B-BC19-469B-A36A-BB97449E28B6}" type="presOf" srcId="{B51A86DB-63AD-419E-B49F-3066B3C31D03}" destId="{6EB987EE-0496-477D-A05F-45EDD9DB3DC9}" srcOrd="0" destOrd="0" presId="urn:microsoft.com/office/officeart/2005/8/layout/vList2"/>
    <dgm:cxn modelId="{C29F77F5-BECC-46A1-AA02-D37F41BC078B}" type="presOf" srcId="{6697C4C3-727F-40F3-882C-3A05E6113EC8}" destId="{8BACF011-F15D-490D-8186-7820D29FBB6C}" srcOrd="0" destOrd="0" presId="urn:microsoft.com/office/officeart/2005/8/layout/vList2"/>
    <dgm:cxn modelId="{DC0F22F8-51E8-48FC-B3B2-2112B84D9D01}" type="presParOf" srcId="{6EB987EE-0496-477D-A05F-45EDD9DB3DC9}" destId="{8BACF011-F15D-490D-8186-7820D29FBB6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6697C4C3-727F-40F3-882C-3A05E6113EC8}">
      <dgm:prSet phldrT="[Texto]" custT="1"/>
      <dgm:spPr/>
      <dgm:t>
        <a:bodyPr/>
        <a:lstStyle/>
        <a:p>
          <a:r>
            <a:rPr lang="pt-BR" sz="3600" dirty="0">
              <a:latin typeface="Bahnschrift Condensed" panose="020B0502040204020203" pitchFamily="34" charset="0"/>
            </a:rPr>
            <a:t>Mesmo processo da hipertensão</a:t>
          </a:r>
        </a:p>
      </dgm:t>
    </dgm:pt>
    <dgm:pt modelId="{D52B791F-DE97-483A-81AD-DED843D68984}" type="parTrans" cxnId="{835E0905-77A3-4EE3-849D-F34A342E5A26}">
      <dgm:prSet/>
      <dgm:spPr/>
      <dgm:t>
        <a:bodyPr/>
        <a:lstStyle/>
        <a:p>
          <a:endParaRPr lang="pt-BR" sz="2400">
            <a:latin typeface="Bahnschrift Condensed" panose="020B0502040204020203" pitchFamily="34" charset="0"/>
          </a:endParaRPr>
        </a:p>
      </dgm:t>
    </dgm:pt>
    <dgm:pt modelId="{745A9ADF-05A1-48A6-9B06-1AC6486DA819}" type="sibTrans" cxnId="{835E0905-77A3-4EE3-849D-F34A342E5A26}">
      <dgm:prSet/>
      <dgm:spPr/>
      <dgm:t>
        <a:bodyPr/>
        <a:lstStyle/>
        <a:p>
          <a:endParaRPr lang="pt-BR" sz="2400">
            <a:latin typeface="Bahnschrift Condensed" panose="020B0502040204020203" pitchFamily="34" charset="0"/>
          </a:endParaRPr>
        </a:p>
      </dgm:t>
    </dgm:pt>
    <dgm:pt modelId="{6EB987EE-0496-477D-A05F-45EDD9DB3DC9}" type="pres">
      <dgm:prSet presAssocID="{B51A86DB-63AD-419E-B49F-3066B3C31D03}" presName="linear" presStyleCnt="0">
        <dgm:presLayoutVars>
          <dgm:animLvl val="lvl"/>
          <dgm:resizeHandles val="exact"/>
        </dgm:presLayoutVars>
      </dgm:prSet>
      <dgm:spPr/>
    </dgm:pt>
    <dgm:pt modelId="{8BACF011-F15D-490D-8186-7820D29FBB6C}" type="pres">
      <dgm:prSet presAssocID="{6697C4C3-727F-40F3-882C-3A05E6113EC8}" presName="parentText" presStyleLbl="node1" presStyleIdx="0" presStyleCnt="1">
        <dgm:presLayoutVars>
          <dgm:chMax val="0"/>
          <dgm:bulletEnabled val="1"/>
        </dgm:presLayoutVars>
      </dgm:prSet>
      <dgm:spPr/>
    </dgm:pt>
  </dgm:ptLst>
  <dgm:cxnLst>
    <dgm:cxn modelId="{835E0905-77A3-4EE3-849D-F34A342E5A26}" srcId="{B51A86DB-63AD-419E-B49F-3066B3C31D03}" destId="{6697C4C3-727F-40F3-882C-3A05E6113EC8}" srcOrd="0" destOrd="0" parTransId="{D52B791F-DE97-483A-81AD-DED843D68984}" sibTransId="{745A9ADF-05A1-48A6-9B06-1AC6486DA819}"/>
    <dgm:cxn modelId="{F621168B-BC19-469B-A36A-BB97449E28B6}" type="presOf" srcId="{B51A86DB-63AD-419E-B49F-3066B3C31D03}" destId="{6EB987EE-0496-477D-A05F-45EDD9DB3DC9}" srcOrd="0" destOrd="0" presId="urn:microsoft.com/office/officeart/2005/8/layout/vList2"/>
    <dgm:cxn modelId="{C29F77F5-BECC-46A1-AA02-D37F41BC078B}" type="presOf" srcId="{6697C4C3-727F-40F3-882C-3A05E6113EC8}" destId="{8BACF011-F15D-490D-8186-7820D29FBB6C}" srcOrd="0" destOrd="0" presId="urn:microsoft.com/office/officeart/2005/8/layout/vList2"/>
    <dgm:cxn modelId="{DC0F22F8-51E8-48FC-B3B2-2112B84D9D01}" type="presParOf" srcId="{6EB987EE-0496-477D-A05F-45EDD9DB3DC9}" destId="{8BACF011-F15D-490D-8186-7820D29FBB6C}"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505591D7-D8D5-45C6-A655-54A555FF4C25}">
      <dgm:prSet phldrT="[Texto]" custT="1"/>
      <dgm:spPr/>
      <dgm:t>
        <a:bodyPr/>
        <a:lstStyle/>
        <a:p>
          <a:pPr>
            <a:buClr>
              <a:schemeClr val="lt1"/>
            </a:buClr>
            <a:buSzPts val="2400"/>
            <a:buFont typeface="Calibri"/>
            <a:buNone/>
          </a:pPr>
          <a:r>
            <a:rPr lang="pt-BR" sz="3200" b="0" i="0" dirty="0">
              <a:latin typeface="Bahnschrift SemiBold Condensed" panose="020B0502040204020203" pitchFamily="34" charset="0"/>
            </a:rPr>
            <a:t>Registre o aborto imediatamente e seu desfecho.</a:t>
          </a:r>
          <a:endParaRPr lang="pt-BR" sz="3200" dirty="0">
            <a:latin typeface="Bahnschrift SemiBold Condensed" panose="020B0502040204020203" pitchFamily="34" charset="0"/>
          </a:endParaRPr>
        </a:p>
      </dgm:t>
    </dgm:pt>
    <dgm:pt modelId="{5C5D9C77-1D15-4990-B8E6-8B15EAD073FD}" type="sibTrans" cxnId="{94DF4BA7-9878-4357-B173-7AA3B55FE3C8}">
      <dgm:prSet/>
      <dgm:spPr/>
      <dgm:t>
        <a:bodyPr/>
        <a:lstStyle/>
        <a:p>
          <a:endParaRPr lang="pt-BR" sz="3200">
            <a:latin typeface="Bahnschrift SemiBold Condensed" panose="020B0502040204020203" pitchFamily="34" charset="0"/>
          </a:endParaRPr>
        </a:p>
      </dgm:t>
    </dgm:pt>
    <dgm:pt modelId="{2971CF93-CF6F-4C5E-8369-007144D88053}" type="parTrans" cxnId="{94DF4BA7-9878-4357-B173-7AA3B55FE3C8}">
      <dgm:prSet/>
      <dgm:spPr/>
      <dgm:t>
        <a:bodyPr/>
        <a:lstStyle/>
        <a:p>
          <a:endParaRPr lang="pt-BR" sz="3200">
            <a:latin typeface="Bahnschrift SemiBold Condensed" panose="020B0502040204020203" pitchFamily="34" charset="0"/>
          </a:endParaRPr>
        </a:p>
      </dgm:t>
    </dgm:pt>
    <dgm:pt modelId="{CA1BC583-81D0-403A-A76D-6602A2359BE4}">
      <dgm:prSet phldrT="[Texto]" custT="1"/>
      <dgm:spPr/>
      <dgm:t>
        <a:bodyPr/>
        <a:lstStyle/>
        <a:p>
          <a:r>
            <a:rPr lang="pt-BR" sz="3200" b="0" i="0" dirty="0">
              <a:latin typeface="Bahnschrift SemiBold Condensed" panose="020B0502040204020203" pitchFamily="34" charset="0"/>
            </a:rPr>
            <a:t>Encerre o pré-natal após o parto.</a:t>
          </a:r>
          <a:endParaRPr lang="pt-BR" sz="3200" dirty="0">
            <a:latin typeface="Bahnschrift SemiBold Condensed" panose="020B0502040204020203" pitchFamily="34" charset="0"/>
          </a:endParaRPr>
        </a:p>
      </dgm:t>
    </dgm:pt>
    <dgm:pt modelId="{0B54978A-760D-4089-94CB-4B39AA851DA6}" type="parTrans" cxnId="{5201FA29-A50A-48F2-B105-DC85019B74C3}">
      <dgm:prSet/>
      <dgm:spPr/>
      <dgm:t>
        <a:bodyPr/>
        <a:lstStyle/>
        <a:p>
          <a:endParaRPr lang="pt-BR" sz="3200">
            <a:latin typeface="Bahnschrift SemiBold Condensed" panose="020B0502040204020203" pitchFamily="34" charset="0"/>
          </a:endParaRPr>
        </a:p>
      </dgm:t>
    </dgm:pt>
    <dgm:pt modelId="{AEA59402-C16F-486E-92DB-B8B37A67F972}" type="sibTrans" cxnId="{5201FA29-A50A-48F2-B105-DC85019B74C3}">
      <dgm:prSet/>
      <dgm:spPr/>
      <dgm:t>
        <a:bodyPr/>
        <a:lstStyle/>
        <a:p>
          <a:endParaRPr lang="pt-BR" sz="3200">
            <a:latin typeface="Bahnschrift SemiBold Condensed" panose="020B0502040204020203" pitchFamily="34" charset="0"/>
          </a:endParaRPr>
        </a:p>
      </dgm:t>
    </dgm:pt>
    <dgm:pt modelId="{42CF5A44-32F7-469F-8506-A5360963A7FC}">
      <dgm:prSet phldrT="[Texto]" custT="1"/>
      <dgm:spPr/>
      <dgm:t>
        <a:bodyPr/>
        <a:lstStyle/>
        <a:p>
          <a:r>
            <a:rPr lang="pt-BR" sz="3200" b="0" i="0" dirty="0">
              <a:latin typeface="Bahnschrift SemiBold Condensed" panose="020B0502040204020203" pitchFamily="34" charset="0"/>
            </a:rPr>
            <a:t>Flexibilize a agenda para gestantes e identifique o tipo de consulta e o nome do agente de saúde.</a:t>
          </a:r>
          <a:endParaRPr lang="pt-BR" sz="3200" dirty="0">
            <a:latin typeface="Bahnschrift SemiBold Condensed" panose="020B0502040204020203" pitchFamily="34" charset="0"/>
          </a:endParaRPr>
        </a:p>
      </dgm:t>
    </dgm:pt>
    <dgm:pt modelId="{9A221635-5A0B-40C7-9B9F-A3EAA4AB0FDA}" type="parTrans" cxnId="{CDC35F16-6CA5-4210-BB76-CEE63AAF0613}">
      <dgm:prSet/>
      <dgm:spPr/>
      <dgm:t>
        <a:bodyPr/>
        <a:lstStyle/>
        <a:p>
          <a:endParaRPr lang="pt-BR" sz="3200">
            <a:latin typeface="Bahnschrift SemiBold Condensed" panose="020B0502040204020203" pitchFamily="34" charset="0"/>
          </a:endParaRPr>
        </a:p>
      </dgm:t>
    </dgm:pt>
    <dgm:pt modelId="{B7CB0412-09F8-4789-B895-A44F269A7832}" type="sibTrans" cxnId="{CDC35F16-6CA5-4210-BB76-CEE63AAF0613}">
      <dgm:prSet/>
      <dgm:spPr/>
      <dgm:t>
        <a:bodyPr/>
        <a:lstStyle/>
        <a:p>
          <a:endParaRPr lang="pt-BR" sz="3200">
            <a:latin typeface="Bahnschrift SemiBold Condensed" panose="020B0502040204020203" pitchFamily="34" charset="0"/>
          </a:endParaRPr>
        </a:p>
      </dgm:t>
    </dgm:pt>
    <dgm:pt modelId="{0ED4D190-3D13-491B-9D2B-C3C9FA43154B}">
      <dgm:prSet phldrT="[Texto]" custT="1"/>
      <dgm:spPr/>
      <dgm:t>
        <a:bodyPr/>
        <a:lstStyle/>
        <a:p>
          <a:r>
            <a:rPr lang="pt-BR" sz="3200" b="0" i="0" dirty="0">
              <a:latin typeface="Bahnschrift SemiBold Condensed" panose="020B0502040204020203" pitchFamily="34" charset="0"/>
            </a:rPr>
            <a:t>Acompanhe as gestantes por meio de planilhas físicas ou eletrônicas.</a:t>
          </a:r>
          <a:endParaRPr lang="pt-BR" sz="3200" dirty="0">
            <a:latin typeface="Bahnschrift SemiBold Condensed" panose="020B0502040204020203" pitchFamily="34" charset="0"/>
          </a:endParaRPr>
        </a:p>
      </dgm:t>
    </dgm:pt>
    <dgm:pt modelId="{5A938164-A98C-4DFA-B90B-CB441BCA0B89}" type="parTrans" cxnId="{B394990F-D834-4BA9-8548-8398BF73603E}">
      <dgm:prSet/>
      <dgm:spPr/>
      <dgm:t>
        <a:bodyPr/>
        <a:lstStyle/>
        <a:p>
          <a:endParaRPr lang="pt-BR" sz="3200">
            <a:latin typeface="Bahnschrift SemiBold Condensed" panose="020B0502040204020203" pitchFamily="34" charset="0"/>
          </a:endParaRPr>
        </a:p>
      </dgm:t>
    </dgm:pt>
    <dgm:pt modelId="{7DBD6DB6-32A8-4A73-A10F-66A3EF28D2DC}" type="sibTrans" cxnId="{B394990F-D834-4BA9-8548-8398BF73603E}">
      <dgm:prSet/>
      <dgm:spPr/>
      <dgm:t>
        <a:bodyPr/>
        <a:lstStyle/>
        <a:p>
          <a:endParaRPr lang="pt-BR" sz="3200">
            <a:latin typeface="Bahnschrift SemiBold Condensed" panose="020B0502040204020203" pitchFamily="34" charset="0"/>
          </a:endParaRPr>
        </a:p>
      </dgm:t>
    </dgm:pt>
    <dgm:pt modelId="{DA08BFF5-2DAC-4EB8-80B8-4546A97BD722}">
      <dgm:prSet phldrT="[Texto]" custT="1"/>
      <dgm:spPr/>
      <dgm:t>
        <a:bodyPr/>
        <a:lstStyle/>
        <a:p>
          <a:r>
            <a:rPr lang="pt-BR" sz="3200" b="0" i="0" dirty="0">
              <a:latin typeface="Bahnschrift SemiBold Condensed" panose="020B0502040204020203" pitchFamily="34" charset="0"/>
            </a:rPr>
            <a:t>Marque o absenteísmo da gestante na agenda para avaliar faltas regulares.</a:t>
          </a:r>
          <a:endParaRPr lang="pt-BR" sz="3200" dirty="0">
            <a:latin typeface="Bahnschrift SemiBold Condensed" panose="020B0502040204020203" pitchFamily="34" charset="0"/>
          </a:endParaRPr>
        </a:p>
      </dgm:t>
    </dgm:pt>
    <dgm:pt modelId="{D16BDDB0-6168-425D-9CCE-0D6975C5EE30}" type="parTrans" cxnId="{DC41FFAA-BCC3-498A-AF69-098D937BD748}">
      <dgm:prSet/>
      <dgm:spPr/>
      <dgm:t>
        <a:bodyPr/>
        <a:lstStyle/>
        <a:p>
          <a:endParaRPr lang="pt-BR" sz="3200">
            <a:latin typeface="Bahnschrift SemiBold Condensed" panose="020B0502040204020203" pitchFamily="34" charset="0"/>
          </a:endParaRPr>
        </a:p>
      </dgm:t>
    </dgm:pt>
    <dgm:pt modelId="{094D1FF0-9AF5-475D-AEA0-A719B7028047}" type="sibTrans" cxnId="{DC41FFAA-BCC3-498A-AF69-098D937BD748}">
      <dgm:prSet/>
      <dgm:spPr/>
      <dgm:t>
        <a:bodyPr/>
        <a:lstStyle/>
        <a:p>
          <a:endParaRPr lang="pt-BR" sz="3200">
            <a:latin typeface="Bahnschrift SemiBold Condensed" panose="020B0502040204020203" pitchFamily="34" charset="0"/>
          </a:endParaRPr>
        </a:p>
      </dgm:t>
    </dgm:pt>
    <dgm:pt modelId="{98E2C63F-46EE-4F5A-8115-0EE0C51404B4}">
      <dgm:prSet phldrT="[Texto]" custT="1"/>
      <dgm:spPr/>
      <dgm:t>
        <a:bodyPr/>
        <a:lstStyle/>
        <a:p>
          <a:r>
            <a:rPr lang="pt-BR" sz="3200" dirty="0">
              <a:latin typeface="Bahnschrift SemiBold Condensed" panose="020B0502040204020203" pitchFamily="34" charset="0"/>
            </a:rPr>
            <a:t>Toda consulta de pré-natal conferir sexo</a:t>
          </a:r>
        </a:p>
      </dgm:t>
    </dgm:pt>
    <dgm:pt modelId="{BCB50349-521C-492F-B016-C59B467D1ACC}" type="parTrans" cxnId="{9CE21D14-386F-439C-BA91-38D094C95B64}">
      <dgm:prSet/>
      <dgm:spPr/>
      <dgm:t>
        <a:bodyPr/>
        <a:lstStyle/>
        <a:p>
          <a:endParaRPr lang="pt-BR"/>
        </a:p>
      </dgm:t>
    </dgm:pt>
    <dgm:pt modelId="{C271D5D8-3201-458C-BCAE-0CC8CB41D2AE}" type="sibTrans" cxnId="{9CE21D14-386F-439C-BA91-38D094C95B64}">
      <dgm:prSet/>
      <dgm:spPr/>
      <dgm:t>
        <a:bodyPr/>
        <a:lstStyle/>
        <a:p>
          <a:endParaRPr lang="pt-BR"/>
        </a:p>
      </dgm:t>
    </dgm:pt>
    <dgm:pt modelId="{6EB987EE-0496-477D-A05F-45EDD9DB3DC9}" type="pres">
      <dgm:prSet presAssocID="{B51A86DB-63AD-419E-B49F-3066B3C31D03}" presName="linear" presStyleCnt="0">
        <dgm:presLayoutVars>
          <dgm:animLvl val="lvl"/>
          <dgm:resizeHandles val="exact"/>
        </dgm:presLayoutVars>
      </dgm:prSet>
      <dgm:spPr/>
    </dgm:pt>
    <dgm:pt modelId="{450AA666-B440-4A48-9090-5B325074E72A}" type="pres">
      <dgm:prSet presAssocID="{505591D7-D8D5-45C6-A655-54A555FF4C25}" presName="parentText" presStyleLbl="node1" presStyleIdx="0" presStyleCnt="6">
        <dgm:presLayoutVars>
          <dgm:chMax val="0"/>
          <dgm:bulletEnabled val="1"/>
        </dgm:presLayoutVars>
      </dgm:prSet>
      <dgm:spPr/>
    </dgm:pt>
    <dgm:pt modelId="{9F6867AA-A0E7-4302-88AA-85E1809A1A6D}" type="pres">
      <dgm:prSet presAssocID="{5C5D9C77-1D15-4990-B8E6-8B15EAD073FD}" presName="spacer" presStyleCnt="0"/>
      <dgm:spPr/>
    </dgm:pt>
    <dgm:pt modelId="{8A7F11C3-C946-4090-B65E-9D7A2C57E6A1}" type="pres">
      <dgm:prSet presAssocID="{CA1BC583-81D0-403A-A76D-6602A2359BE4}" presName="parentText" presStyleLbl="node1" presStyleIdx="1" presStyleCnt="6">
        <dgm:presLayoutVars>
          <dgm:chMax val="0"/>
          <dgm:bulletEnabled val="1"/>
        </dgm:presLayoutVars>
      </dgm:prSet>
      <dgm:spPr/>
    </dgm:pt>
    <dgm:pt modelId="{75FC0C60-1DE5-48A3-A3F2-EB41624AF3E3}" type="pres">
      <dgm:prSet presAssocID="{AEA59402-C16F-486E-92DB-B8B37A67F972}" presName="spacer" presStyleCnt="0"/>
      <dgm:spPr/>
    </dgm:pt>
    <dgm:pt modelId="{7D8ADE87-34EC-40F8-8882-EF315431B65D}" type="pres">
      <dgm:prSet presAssocID="{42CF5A44-32F7-469F-8506-A5360963A7FC}" presName="parentText" presStyleLbl="node1" presStyleIdx="2" presStyleCnt="6">
        <dgm:presLayoutVars>
          <dgm:chMax val="0"/>
          <dgm:bulletEnabled val="1"/>
        </dgm:presLayoutVars>
      </dgm:prSet>
      <dgm:spPr/>
    </dgm:pt>
    <dgm:pt modelId="{0936E625-CEE2-45A5-88CE-7CAF79E52662}" type="pres">
      <dgm:prSet presAssocID="{B7CB0412-09F8-4789-B895-A44F269A7832}" presName="spacer" presStyleCnt="0"/>
      <dgm:spPr/>
    </dgm:pt>
    <dgm:pt modelId="{011F9A1D-4CD9-4F8C-841B-EA769DD5DD20}" type="pres">
      <dgm:prSet presAssocID="{0ED4D190-3D13-491B-9D2B-C3C9FA43154B}" presName="parentText" presStyleLbl="node1" presStyleIdx="3" presStyleCnt="6">
        <dgm:presLayoutVars>
          <dgm:chMax val="0"/>
          <dgm:bulletEnabled val="1"/>
        </dgm:presLayoutVars>
      </dgm:prSet>
      <dgm:spPr/>
    </dgm:pt>
    <dgm:pt modelId="{54A427F3-6303-4384-AB53-C860B1D0E188}" type="pres">
      <dgm:prSet presAssocID="{7DBD6DB6-32A8-4A73-A10F-66A3EF28D2DC}" presName="spacer" presStyleCnt="0"/>
      <dgm:spPr/>
    </dgm:pt>
    <dgm:pt modelId="{EED26746-D5F1-4E26-B0E4-682BD54BF5B0}" type="pres">
      <dgm:prSet presAssocID="{DA08BFF5-2DAC-4EB8-80B8-4546A97BD722}" presName="parentText" presStyleLbl="node1" presStyleIdx="4" presStyleCnt="6">
        <dgm:presLayoutVars>
          <dgm:chMax val="0"/>
          <dgm:bulletEnabled val="1"/>
        </dgm:presLayoutVars>
      </dgm:prSet>
      <dgm:spPr/>
    </dgm:pt>
    <dgm:pt modelId="{78E4A816-D835-49CB-8DF4-A999B86AA2AA}" type="pres">
      <dgm:prSet presAssocID="{094D1FF0-9AF5-475D-AEA0-A719B7028047}" presName="spacer" presStyleCnt="0"/>
      <dgm:spPr/>
    </dgm:pt>
    <dgm:pt modelId="{F540D937-4CDE-42E8-B742-369B476D56F3}" type="pres">
      <dgm:prSet presAssocID="{98E2C63F-46EE-4F5A-8115-0EE0C51404B4}" presName="parentText" presStyleLbl="node1" presStyleIdx="5" presStyleCnt="6">
        <dgm:presLayoutVars>
          <dgm:chMax val="0"/>
          <dgm:bulletEnabled val="1"/>
        </dgm:presLayoutVars>
      </dgm:prSet>
      <dgm:spPr/>
    </dgm:pt>
  </dgm:ptLst>
  <dgm:cxnLst>
    <dgm:cxn modelId="{75433400-2E79-4C0D-A620-E5A1F8BD3F70}" type="presOf" srcId="{505591D7-D8D5-45C6-A655-54A555FF4C25}" destId="{450AA666-B440-4A48-9090-5B325074E72A}" srcOrd="0" destOrd="0" presId="urn:microsoft.com/office/officeart/2005/8/layout/vList2"/>
    <dgm:cxn modelId="{B394990F-D834-4BA9-8548-8398BF73603E}" srcId="{B51A86DB-63AD-419E-B49F-3066B3C31D03}" destId="{0ED4D190-3D13-491B-9D2B-C3C9FA43154B}" srcOrd="3" destOrd="0" parTransId="{5A938164-A98C-4DFA-B90B-CB441BCA0B89}" sibTransId="{7DBD6DB6-32A8-4A73-A10F-66A3EF28D2DC}"/>
    <dgm:cxn modelId="{9CE21D14-386F-439C-BA91-38D094C95B64}" srcId="{B51A86DB-63AD-419E-B49F-3066B3C31D03}" destId="{98E2C63F-46EE-4F5A-8115-0EE0C51404B4}" srcOrd="5" destOrd="0" parTransId="{BCB50349-521C-492F-B016-C59B467D1ACC}" sibTransId="{C271D5D8-3201-458C-BCAE-0CC8CB41D2AE}"/>
    <dgm:cxn modelId="{CDC35F16-6CA5-4210-BB76-CEE63AAF0613}" srcId="{B51A86DB-63AD-419E-B49F-3066B3C31D03}" destId="{42CF5A44-32F7-469F-8506-A5360963A7FC}" srcOrd="2" destOrd="0" parTransId="{9A221635-5A0B-40C7-9B9F-A3EAA4AB0FDA}" sibTransId="{B7CB0412-09F8-4789-B895-A44F269A7832}"/>
    <dgm:cxn modelId="{55A8281A-4E8B-4C85-94A7-0B43624B3595}" type="presOf" srcId="{DA08BFF5-2DAC-4EB8-80B8-4546A97BD722}" destId="{EED26746-D5F1-4E26-B0E4-682BD54BF5B0}" srcOrd="0" destOrd="0" presId="urn:microsoft.com/office/officeart/2005/8/layout/vList2"/>
    <dgm:cxn modelId="{5201FA29-A50A-48F2-B105-DC85019B74C3}" srcId="{B51A86DB-63AD-419E-B49F-3066B3C31D03}" destId="{CA1BC583-81D0-403A-A76D-6602A2359BE4}" srcOrd="1" destOrd="0" parTransId="{0B54978A-760D-4089-94CB-4B39AA851DA6}" sibTransId="{AEA59402-C16F-486E-92DB-B8B37A67F972}"/>
    <dgm:cxn modelId="{5A58ED36-0606-4ED3-ACFF-CC2904B0B2C0}" type="presOf" srcId="{CA1BC583-81D0-403A-A76D-6602A2359BE4}" destId="{8A7F11C3-C946-4090-B65E-9D7A2C57E6A1}" srcOrd="0" destOrd="0" presId="urn:microsoft.com/office/officeart/2005/8/layout/vList2"/>
    <dgm:cxn modelId="{5583D068-C271-4921-9261-67CA48C940DA}" type="presOf" srcId="{98E2C63F-46EE-4F5A-8115-0EE0C51404B4}" destId="{F540D937-4CDE-42E8-B742-369B476D56F3}" srcOrd="0" destOrd="0" presId="urn:microsoft.com/office/officeart/2005/8/layout/vList2"/>
    <dgm:cxn modelId="{F621168B-BC19-469B-A36A-BB97449E28B6}" type="presOf" srcId="{B51A86DB-63AD-419E-B49F-3066B3C31D03}" destId="{6EB987EE-0496-477D-A05F-45EDD9DB3DC9}" srcOrd="0" destOrd="0" presId="urn:microsoft.com/office/officeart/2005/8/layout/vList2"/>
    <dgm:cxn modelId="{94DF4BA7-9878-4357-B173-7AA3B55FE3C8}" srcId="{B51A86DB-63AD-419E-B49F-3066B3C31D03}" destId="{505591D7-D8D5-45C6-A655-54A555FF4C25}" srcOrd="0" destOrd="0" parTransId="{2971CF93-CF6F-4C5E-8369-007144D88053}" sibTransId="{5C5D9C77-1D15-4990-B8E6-8B15EAD073FD}"/>
    <dgm:cxn modelId="{DC41FFAA-BCC3-498A-AF69-098D937BD748}" srcId="{B51A86DB-63AD-419E-B49F-3066B3C31D03}" destId="{DA08BFF5-2DAC-4EB8-80B8-4546A97BD722}" srcOrd="4" destOrd="0" parTransId="{D16BDDB0-6168-425D-9CCE-0D6975C5EE30}" sibTransId="{094D1FF0-9AF5-475D-AEA0-A719B7028047}"/>
    <dgm:cxn modelId="{286AB6DE-9D11-4282-B73E-3894D929E247}" type="presOf" srcId="{0ED4D190-3D13-491B-9D2B-C3C9FA43154B}" destId="{011F9A1D-4CD9-4F8C-841B-EA769DD5DD20}" srcOrd="0" destOrd="0" presId="urn:microsoft.com/office/officeart/2005/8/layout/vList2"/>
    <dgm:cxn modelId="{833EC5F4-BF8E-4BBF-8943-C7DDCB6FAA66}" type="presOf" srcId="{42CF5A44-32F7-469F-8506-A5360963A7FC}" destId="{7D8ADE87-34EC-40F8-8882-EF315431B65D}" srcOrd="0" destOrd="0" presId="urn:microsoft.com/office/officeart/2005/8/layout/vList2"/>
    <dgm:cxn modelId="{B0D7CC54-A45C-492A-BA4D-E7EC89ADCE30}" type="presParOf" srcId="{6EB987EE-0496-477D-A05F-45EDD9DB3DC9}" destId="{450AA666-B440-4A48-9090-5B325074E72A}" srcOrd="0" destOrd="0" presId="urn:microsoft.com/office/officeart/2005/8/layout/vList2"/>
    <dgm:cxn modelId="{B3330EFF-1B8D-4803-967B-311AB1917E15}" type="presParOf" srcId="{6EB987EE-0496-477D-A05F-45EDD9DB3DC9}" destId="{9F6867AA-A0E7-4302-88AA-85E1809A1A6D}" srcOrd="1" destOrd="0" presId="urn:microsoft.com/office/officeart/2005/8/layout/vList2"/>
    <dgm:cxn modelId="{484EFD10-03D8-41C8-924C-73F36145596F}" type="presParOf" srcId="{6EB987EE-0496-477D-A05F-45EDD9DB3DC9}" destId="{8A7F11C3-C946-4090-B65E-9D7A2C57E6A1}" srcOrd="2" destOrd="0" presId="urn:microsoft.com/office/officeart/2005/8/layout/vList2"/>
    <dgm:cxn modelId="{A1EC36F1-2693-4B8C-9DA2-983A72F52648}" type="presParOf" srcId="{6EB987EE-0496-477D-A05F-45EDD9DB3DC9}" destId="{75FC0C60-1DE5-48A3-A3F2-EB41624AF3E3}" srcOrd="3" destOrd="0" presId="urn:microsoft.com/office/officeart/2005/8/layout/vList2"/>
    <dgm:cxn modelId="{5B21B72E-2F98-4F95-9C30-307A5C47115E}" type="presParOf" srcId="{6EB987EE-0496-477D-A05F-45EDD9DB3DC9}" destId="{7D8ADE87-34EC-40F8-8882-EF315431B65D}" srcOrd="4" destOrd="0" presId="urn:microsoft.com/office/officeart/2005/8/layout/vList2"/>
    <dgm:cxn modelId="{11CA547C-2C8C-45B5-ACB0-D2C49369B203}" type="presParOf" srcId="{6EB987EE-0496-477D-A05F-45EDD9DB3DC9}" destId="{0936E625-CEE2-45A5-88CE-7CAF79E52662}" srcOrd="5" destOrd="0" presId="urn:microsoft.com/office/officeart/2005/8/layout/vList2"/>
    <dgm:cxn modelId="{8BCEDC20-EA38-4EF8-94AE-E4B70ECDF3EF}" type="presParOf" srcId="{6EB987EE-0496-477D-A05F-45EDD9DB3DC9}" destId="{011F9A1D-4CD9-4F8C-841B-EA769DD5DD20}" srcOrd="6" destOrd="0" presId="urn:microsoft.com/office/officeart/2005/8/layout/vList2"/>
    <dgm:cxn modelId="{D8E38C34-2833-45FB-9786-1789B2EC5F49}" type="presParOf" srcId="{6EB987EE-0496-477D-A05F-45EDD9DB3DC9}" destId="{54A427F3-6303-4384-AB53-C860B1D0E188}" srcOrd="7" destOrd="0" presId="urn:microsoft.com/office/officeart/2005/8/layout/vList2"/>
    <dgm:cxn modelId="{5583FBE9-FC8E-4722-88F9-E1CCAF97FB5B}" type="presParOf" srcId="{6EB987EE-0496-477D-A05F-45EDD9DB3DC9}" destId="{EED26746-D5F1-4E26-B0E4-682BD54BF5B0}" srcOrd="8" destOrd="0" presId="urn:microsoft.com/office/officeart/2005/8/layout/vList2"/>
    <dgm:cxn modelId="{E9C4C776-E019-4CF8-BD84-4289AA4ACE4C}" type="presParOf" srcId="{6EB987EE-0496-477D-A05F-45EDD9DB3DC9}" destId="{78E4A816-D835-49CB-8DF4-A999B86AA2AA}" srcOrd="9" destOrd="0" presId="urn:microsoft.com/office/officeart/2005/8/layout/vList2"/>
    <dgm:cxn modelId="{CF9FF217-4C42-4B0A-BEF6-E937268C5E13}" type="presParOf" srcId="{6EB987EE-0496-477D-A05F-45EDD9DB3DC9}" destId="{F540D937-4CDE-42E8-B742-369B476D56F3}"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505591D7-D8D5-45C6-A655-54A555FF4C25}">
      <dgm:prSet phldrT="[Texto]" custT="1"/>
      <dgm:spPr/>
      <dgm:t>
        <a:bodyPr/>
        <a:lstStyle/>
        <a:p>
          <a:r>
            <a:rPr lang="pt-BR" sz="3200" b="0" i="0" dirty="0">
              <a:latin typeface="Bahnschrift SemiBold Condensed" panose="020B0502040204020203" pitchFamily="34" charset="0"/>
            </a:rPr>
            <a:t>Realize e avalie os testes rápidos de HIV e Sífilis na primeira consulta de pré-natal e no terceiro trimestre</a:t>
          </a:r>
          <a:endParaRPr lang="pt-BR" sz="3200" dirty="0">
            <a:latin typeface="Bahnschrift SemiBold Condensed" panose="020B0502040204020203" pitchFamily="34" charset="0"/>
          </a:endParaRPr>
        </a:p>
      </dgm:t>
    </dgm:pt>
    <dgm:pt modelId="{5C5D9C77-1D15-4990-B8E6-8B15EAD073FD}" type="sibTrans" cxnId="{94DF4BA7-9878-4357-B173-7AA3B55FE3C8}">
      <dgm:prSet/>
      <dgm:spPr/>
      <dgm:t>
        <a:bodyPr/>
        <a:lstStyle/>
        <a:p>
          <a:endParaRPr lang="pt-BR" sz="3200">
            <a:latin typeface="Bahnschrift SemiBold Condensed" panose="020B0502040204020203" pitchFamily="34" charset="0"/>
          </a:endParaRPr>
        </a:p>
      </dgm:t>
    </dgm:pt>
    <dgm:pt modelId="{2971CF93-CF6F-4C5E-8369-007144D88053}" type="parTrans" cxnId="{94DF4BA7-9878-4357-B173-7AA3B55FE3C8}">
      <dgm:prSet/>
      <dgm:spPr/>
      <dgm:t>
        <a:bodyPr/>
        <a:lstStyle/>
        <a:p>
          <a:endParaRPr lang="pt-BR" sz="3200">
            <a:latin typeface="Bahnschrift SemiBold Condensed" panose="020B0502040204020203" pitchFamily="34" charset="0"/>
          </a:endParaRPr>
        </a:p>
      </dgm:t>
    </dgm:pt>
    <dgm:pt modelId="{250F523B-6E49-4865-BAA2-8F74B179FD6A}">
      <dgm:prSet phldrT="[Texto]" custT="1"/>
      <dgm:spPr/>
      <dgm:t>
        <a:bodyPr/>
        <a:lstStyle/>
        <a:p>
          <a:r>
            <a:rPr lang="pt-BR" sz="3200" b="0" i="0" dirty="0">
              <a:latin typeface="Bahnschrift SemiBold Condensed" panose="020B0502040204020203" pitchFamily="34" charset="0"/>
            </a:rPr>
            <a:t>Registre o procedimento de realização dos testes rápidos de HIV e Sífilis juntamente com o resultado.</a:t>
          </a:r>
          <a:endParaRPr lang="pt-BR" sz="3200" dirty="0">
            <a:latin typeface="Bahnschrift SemiBold Condensed" panose="020B0502040204020203" pitchFamily="34" charset="0"/>
          </a:endParaRPr>
        </a:p>
      </dgm:t>
    </dgm:pt>
    <dgm:pt modelId="{B03714DD-CFFD-4563-8B4C-25E09A003579}" type="parTrans" cxnId="{EC0BDA22-2ADA-4F1A-84DA-C3C09CC9C6E4}">
      <dgm:prSet/>
      <dgm:spPr/>
      <dgm:t>
        <a:bodyPr/>
        <a:lstStyle/>
        <a:p>
          <a:endParaRPr lang="pt-BR" sz="3200">
            <a:latin typeface="Bahnschrift SemiBold Condensed" panose="020B0502040204020203" pitchFamily="34" charset="0"/>
          </a:endParaRPr>
        </a:p>
      </dgm:t>
    </dgm:pt>
    <dgm:pt modelId="{C1FB0A08-46D8-41D2-A232-53FCB6EB3346}" type="sibTrans" cxnId="{EC0BDA22-2ADA-4F1A-84DA-C3C09CC9C6E4}">
      <dgm:prSet/>
      <dgm:spPr/>
      <dgm:t>
        <a:bodyPr/>
        <a:lstStyle/>
        <a:p>
          <a:endParaRPr lang="pt-BR" sz="3200">
            <a:latin typeface="Bahnschrift SemiBold Condensed" panose="020B0502040204020203" pitchFamily="34" charset="0"/>
          </a:endParaRPr>
        </a:p>
      </dgm:t>
    </dgm:pt>
    <dgm:pt modelId="{E1E69D29-DEC5-4474-9805-06E6371B2D6C}">
      <dgm:prSet phldrT="[Texto]" custT="1"/>
      <dgm:spPr/>
      <dgm:t>
        <a:bodyPr/>
        <a:lstStyle/>
        <a:p>
          <a:r>
            <a:rPr lang="pt-BR" sz="3200" b="0" i="0" u="none">
              <a:latin typeface="Bahnschrift SemiBold Condensed" panose="020B0502040204020203" pitchFamily="34" charset="0"/>
            </a:rPr>
            <a:t>Recomendações semelhantes ao primeiro indicador</a:t>
          </a:r>
          <a:endParaRPr lang="pt-BR" sz="3200" dirty="0">
            <a:latin typeface="Bahnschrift SemiBold Condensed" panose="020B0502040204020203" pitchFamily="34" charset="0"/>
          </a:endParaRPr>
        </a:p>
      </dgm:t>
    </dgm:pt>
    <dgm:pt modelId="{13921446-74F7-4368-8BD3-53083DD297AE}" type="parTrans" cxnId="{26418597-9D11-4132-80B0-5ADF7ED9673C}">
      <dgm:prSet/>
      <dgm:spPr/>
      <dgm:t>
        <a:bodyPr/>
        <a:lstStyle/>
        <a:p>
          <a:endParaRPr lang="pt-BR" sz="3200">
            <a:latin typeface="Bahnschrift SemiBold Condensed" panose="020B0502040204020203" pitchFamily="34" charset="0"/>
          </a:endParaRPr>
        </a:p>
      </dgm:t>
    </dgm:pt>
    <dgm:pt modelId="{556CE9EA-126B-4589-A5C2-C383BD7F28D8}" type="sibTrans" cxnId="{26418597-9D11-4132-80B0-5ADF7ED9673C}">
      <dgm:prSet/>
      <dgm:spPr/>
      <dgm:t>
        <a:bodyPr/>
        <a:lstStyle/>
        <a:p>
          <a:endParaRPr lang="pt-BR" sz="3200">
            <a:latin typeface="Bahnschrift SemiBold Condensed" panose="020B0502040204020203" pitchFamily="34" charset="0"/>
          </a:endParaRPr>
        </a:p>
      </dgm:t>
    </dgm:pt>
    <dgm:pt modelId="{6EB987EE-0496-477D-A05F-45EDD9DB3DC9}" type="pres">
      <dgm:prSet presAssocID="{B51A86DB-63AD-419E-B49F-3066B3C31D03}" presName="linear" presStyleCnt="0">
        <dgm:presLayoutVars>
          <dgm:animLvl val="lvl"/>
          <dgm:resizeHandles val="exact"/>
        </dgm:presLayoutVars>
      </dgm:prSet>
      <dgm:spPr/>
    </dgm:pt>
    <dgm:pt modelId="{450AA666-B440-4A48-9090-5B325074E72A}" type="pres">
      <dgm:prSet presAssocID="{505591D7-D8D5-45C6-A655-54A555FF4C25}" presName="parentText" presStyleLbl="node1" presStyleIdx="0" presStyleCnt="3">
        <dgm:presLayoutVars>
          <dgm:chMax val="0"/>
          <dgm:bulletEnabled val="1"/>
        </dgm:presLayoutVars>
      </dgm:prSet>
      <dgm:spPr/>
    </dgm:pt>
    <dgm:pt modelId="{1F30DF09-9791-446B-A2EB-B76FA8A3A4E4}" type="pres">
      <dgm:prSet presAssocID="{5C5D9C77-1D15-4990-B8E6-8B15EAD073FD}" presName="spacer" presStyleCnt="0"/>
      <dgm:spPr/>
    </dgm:pt>
    <dgm:pt modelId="{1C2508E8-F96E-4CC9-835E-A3D4B7303A56}" type="pres">
      <dgm:prSet presAssocID="{250F523B-6E49-4865-BAA2-8F74B179FD6A}" presName="parentText" presStyleLbl="node1" presStyleIdx="1" presStyleCnt="3">
        <dgm:presLayoutVars>
          <dgm:chMax val="0"/>
          <dgm:bulletEnabled val="1"/>
        </dgm:presLayoutVars>
      </dgm:prSet>
      <dgm:spPr/>
    </dgm:pt>
    <dgm:pt modelId="{7D23DC6C-4BBC-4729-8D38-F12E3116AE24}" type="pres">
      <dgm:prSet presAssocID="{C1FB0A08-46D8-41D2-A232-53FCB6EB3346}" presName="spacer" presStyleCnt="0"/>
      <dgm:spPr/>
    </dgm:pt>
    <dgm:pt modelId="{9BC61F99-24C2-4E76-AEFE-BD69BEF1268D}" type="pres">
      <dgm:prSet presAssocID="{E1E69D29-DEC5-4474-9805-06E6371B2D6C}" presName="parentText" presStyleLbl="node1" presStyleIdx="2" presStyleCnt="3">
        <dgm:presLayoutVars>
          <dgm:chMax val="0"/>
          <dgm:bulletEnabled val="1"/>
        </dgm:presLayoutVars>
      </dgm:prSet>
      <dgm:spPr/>
    </dgm:pt>
  </dgm:ptLst>
  <dgm:cxnLst>
    <dgm:cxn modelId="{75433400-2E79-4C0D-A620-E5A1F8BD3F70}" type="presOf" srcId="{505591D7-D8D5-45C6-A655-54A555FF4C25}" destId="{450AA666-B440-4A48-9090-5B325074E72A}" srcOrd="0" destOrd="0" presId="urn:microsoft.com/office/officeart/2005/8/layout/vList2"/>
    <dgm:cxn modelId="{EC0BDA22-2ADA-4F1A-84DA-C3C09CC9C6E4}" srcId="{B51A86DB-63AD-419E-B49F-3066B3C31D03}" destId="{250F523B-6E49-4865-BAA2-8F74B179FD6A}" srcOrd="1" destOrd="0" parTransId="{B03714DD-CFFD-4563-8B4C-25E09A003579}" sibTransId="{C1FB0A08-46D8-41D2-A232-53FCB6EB3346}"/>
    <dgm:cxn modelId="{51D42E36-E433-4BAF-982D-6EFD381CDFF6}" type="presOf" srcId="{250F523B-6E49-4865-BAA2-8F74B179FD6A}" destId="{1C2508E8-F96E-4CC9-835E-A3D4B7303A56}" srcOrd="0" destOrd="0" presId="urn:microsoft.com/office/officeart/2005/8/layout/vList2"/>
    <dgm:cxn modelId="{F621168B-BC19-469B-A36A-BB97449E28B6}" type="presOf" srcId="{B51A86DB-63AD-419E-B49F-3066B3C31D03}" destId="{6EB987EE-0496-477D-A05F-45EDD9DB3DC9}" srcOrd="0" destOrd="0" presId="urn:microsoft.com/office/officeart/2005/8/layout/vList2"/>
    <dgm:cxn modelId="{26418597-9D11-4132-80B0-5ADF7ED9673C}" srcId="{B51A86DB-63AD-419E-B49F-3066B3C31D03}" destId="{E1E69D29-DEC5-4474-9805-06E6371B2D6C}" srcOrd="2" destOrd="0" parTransId="{13921446-74F7-4368-8BD3-53083DD297AE}" sibTransId="{556CE9EA-126B-4589-A5C2-C383BD7F28D8}"/>
    <dgm:cxn modelId="{94DF4BA7-9878-4357-B173-7AA3B55FE3C8}" srcId="{B51A86DB-63AD-419E-B49F-3066B3C31D03}" destId="{505591D7-D8D5-45C6-A655-54A555FF4C25}" srcOrd="0" destOrd="0" parTransId="{2971CF93-CF6F-4C5E-8369-007144D88053}" sibTransId="{5C5D9C77-1D15-4990-B8E6-8B15EAD073FD}"/>
    <dgm:cxn modelId="{F3FC33DA-EE6A-46BA-995C-DFEC832DA38D}" type="presOf" srcId="{E1E69D29-DEC5-4474-9805-06E6371B2D6C}" destId="{9BC61F99-24C2-4E76-AEFE-BD69BEF1268D}" srcOrd="0" destOrd="0" presId="urn:microsoft.com/office/officeart/2005/8/layout/vList2"/>
    <dgm:cxn modelId="{B0D7CC54-A45C-492A-BA4D-E7EC89ADCE30}" type="presParOf" srcId="{6EB987EE-0496-477D-A05F-45EDD9DB3DC9}" destId="{450AA666-B440-4A48-9090-5B325074E72A}" srcOrd="0" destOrd="0" presId="urn:microsoft.com/office/officeart/2005/8/layout/vList2"/>
    <dgm:cxn modelId="{0CA24443-E009-4CBF-BDFF-58C96C14F576}" type="presParOf" srcId="{6EB987EE-0496-477D-A05F-45EDD9DB3DC9}" destId="{1F30DF09-9791-446B-A2EB-B76FA8A3A4E4}" srcOrd="1" destOrd="0" presId="urn:microsoft.com/office/officeart/2005/8/layout/vList2"/>
    <dgm:cxn modelId="{10BF64A6-A73D-4FBA-886B-F8F2FF4C1764}" type="presParOf" srcId="{6EB987EE-0496-477D-A05F-45EDD9DB3DC9}" destId="{1C2508E8-F96E-4CC9-835E-A3D4B7303A56}" srcOrd="2" destOrd="0" presId="urn:microsoft.com/office/officeart/2005/8/layout/vList2"/>
    <dgm:cxn modelId="{EBE27C47-60EE-40A3-9D3B-5BE1497A92C7}" type="presParOf" srcId="{6EB987EE-0496-477D-A05F-45EDD9DB3DC9}" destId="{7D23DC6C-4BBC-4729-8D38-F12E3116AE24}" srcOrd="3" destOrd="0" presId="urn:microsoft.com/office/officeart/2005/8/layout/vList2"/>
    <dgm:cxn modelId="{96F191A7-679E-4A14-A3C4-51F147EC4B8A}" type="presParOf" srcId="{6EB987EE-0496-477D-A05F-45EDD9DB3DC9}" destId="{9BC61F99-24C2-4E76-AEFE-BD69BEF1268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6697C4C3-727F-40F3-882C-3A05E6113EC8}">
      <dgm:prSet phldrT="[Texto]" custT="1"/>
      <dgm:spPr/>
      <dgm:t>
        <a:bodyPr/>
        <a:lstStyle/>
        <a:p>
          <a:r>
            <a:rPr lang="pt-BR" sz="3200" b="0" i="0" dirty="0">
              <a:latin typeface="Bahnschrift Condensed" panose="020B0502040204020203" pitchFamily="34" charset="0"/>
            </a:rPr>
            <a:t>Atendimento odontológico na gestante deve ser feito após confirmação da gravidez pelo enfermeiro ou médico.</a:t>
          </a:r>
          <a:endParaRPr lang="pt-BR" sz="3200" dirty="0">
            <a:latin typeface="Bahnschrift Condensed" panose="020B0502040204020203" pitchFamily="34" charset="0"/>
          </a:endParaRPr>
        </a:p>
      </dgm:t>
    </dgm:pt>
    <dgm:pt modelId="{D52B791F-DE97-483A-81AD-DED843D68984}" type="parTrans" cxnId="{835E0905-77A3-4EE3-849D-F34A342E5A26}">
      <dgm:prSet/>
      <dgm:spPr/>
      <dgm:t>
        <a:bodyPr/>
        <a:lstStyle/>
        <a:p>
          <a:endParaRPr lang="pt-BR" sz="3200">
            <a:latin typeface="Bahnschrift Condensed" panose="020B0502040204020203" pitchFamily="34" charset="0"/>
          </a:endParaRPr>
        </a:p>
      </dgm:t>
    </dgm:pt>
    <dgm:pt modelId="{745A9ADF-05A1-48A6-9B06-1AC6486DA819}" type="sibTrans" cxnId="{835E0905-77A3-4EE3-849D-F34A342E5A26}">
      <dgm:prSet/>
      <dgm:spPr/>
      <dgm:t>
        <a:bodyPr/>
        <a:lstStyle/>
        <a:p>
          <a:endParaRPr lang="pt-BR" sz="3200">
            <a:latin typeface="Bahnschrift Condensed" panose="020B0502040204020203" pitchFamily="34" charset="0"/>
          </a:endParaRPr>
        </a:p>
      </dgm:t>
    </dgm:pt>
    <dgm:pt modelId="{4D2FD66C-8621-4D3E-935A-4AEF21991653}">
      <dgm:prSet phldrT="[Texto]" custT="1"/>
      <dgm:spPr/>
      <dgm:t>
        <a:bodyPr/>
        <a:lstStyle/>
        <a:p>
          <a:pPr>
            <a:buFont typeface="Arial" panose="020B0604020202020204" pitchFamily="34" charset="0"/>
            <a:buChar char="•"/>
          </a:pPr>
          <a:r>
            <a:rPr lang="pt-BR" sz="3200" b="0" i="0">
              <a:latin typeface="Bahnschrift Condensed" panose="020B0502040204020203" pitchFamily="34" charset="0"/>
            </a:rPr>
            <a:t>Encaminhar gestante ao cirurgião-dentista só após entrada da gestação nos "problemas/condições" no PEC.</a:t>
          </a:r>
          <a:endParaRPr lang="pt-BR" sz="3200" dirty="0">
            <a:latin typeface="Bahnschrift Condensed" panose="020B0502040204020203" pitchFamily="34" charset="0"/>
          </a:endParaRPr>
        </a:p>
      </dgm:t>
    </dgm:pt>
    <dgm:pt modelId="{CDAE90F4-BE59-46AA-986D-F4440A17E69B}" type="parTrans" cxnId="{7FEA673B-D63F-4AC7-8F0F-7BCCBAF7021A}">
      <dgm:prSet/>
      <dgm:spPr/>
      <dgm:t>
        <a:bodyPr/>
        <a:lstStyle/>
        <a:p>
          <a:endParaRPr lang="pt-BR" sz="3200">
            <a:latin typeface="Bahnschrift Condensed" panose="020B0502040204020203" pitchFamily="34" charset="0"/>
          </a:endParaRPr>
        </a:p>
      </dgm:t>
    </dgm:pt>
    <dgm:pt modelId="{00BC4612-D18C-4ECD-A371-4980F9AD16CF}" type="sibTrans" cxnId="{7FEA673B-D63F-4AC7-8F0F-7BCCBAF7021A}">
      <dgm:prSet/>
      <dgm:spPr/>
      <dgm:t>
        <a:bodyPr/>
        <a:lstStyle/>
        <a:p>
          <a:endParaRPr lang="pt-BR" sz="3200">
            <a:latin typeface="Bahnschrift Condensed" panose="020B0502040204020203" pitchFamily="34" charset="0"/>
          </a:endParaRPr>
        </a:p>
      </dgm:t>
    </dgm:pt>
    <dgm:pt modelId="{E45F9E75-3174-4863-8362-5BB88C674317}">
      <dgm:prSet custT="1"/>
      <dgm:spPr/>
      <dgm:t>
        <a:bodyPr/>
        <a:lstStyle/>
        <a:p>
          <a:pPr>
            <a:buFont typeface="Arial" panose="020B0604020202020204" pitchFamily="34" charset="0"/>
            <a:buChar char="•"/>
          </a:pPr>
          <a:r>
            <a:rPr lang="pt-BR" sz="3200" b="0" i="0" dirty="0">
              <a:latin typeface="Bahnschrift Condensed" panose="020B0502040204020203" pitchFamily="34" charset="0"/>
            </a:rPr>
            <a:t>Utilizar código W78 para inserir automaticamente gestação nos "problemas/condições" do PEC.</a:t>
          </a:r>
        </a:p>
      </dgm:t>
    </dgm:pt>
    <dgm:pt modelId="{FBE7E8C4-7438-4A9D-8075-009539DA914D}" type="parTrans" cxnId="{193CE365-8979-408E-865D-5F9B19D2700F}">
      <dgm:prSet/>
      <dgm:spPr/>
      <dgm:t>
        <a:bodyPr/>
        <a:lstStyle/>
        <a:p>
          <a:endParaRPr lang="pt-BR" sz="3200">
            <a:latin typeface="Bahnschrift Condensed" panose="020B0502040204020203" pitchFamily="34" charset="0"/>
          </a:endParaRPr>
        </a:p>
      </dgm:t>
    </dgm:pt>
    <dgm:pt modelId="{A4E9D8A9-4919-43BA-B22F-0D98AA239050}" type="sibTrans" cxnId="{193CE365-8979-408E-865D-5F9B19D2700F}">
      <dgm:prSet/>
      <dgm:spPr/>
      <dgm:t>
        <a:bodyPr/>
        <a:lstStyle/>
        <a:p>
          <a:endParaRPr lang="pt-BR" sz="3200">
            <a:latin typeface="Bahnschrift Condensed" panose="020B0502040204020203" pitchFamily="34" charset="0"/>
          </a:endParaRPr>
        </a:p>
      </dgm:t>
    </dgm:pt>
    <dgm:pt modelId="{B8713DF9-1E8A-4C41-977A-FFDE5C8C4295}">
      <dgm:prSet custT="1"/>
      <dgm:spPr/>
      <dgm:t>
        <a:bodyPr/>
        <a:lstStyle/>
        <a:p>
          <a:r>
            <a:rPr lang="pt-BR" sz="3200" b="0" i="0" dirty="0">
              <a:latin typeface="Bahnschrift Condensed" panose="020B0502040204020203" pitchFamily="34" charset="0"/>
            </a:rPr>
            <a:t>Verificar registro da gestação na folha de rosto e incluir código W78 caso necessário.</a:t>
          </a:r>
        </a:p>
      </dgm:t>
    </dgm:pt>
    <dgm:pt modelId="{3C46BF54-DE08-4152-9FD1-8A29DD6CE38E}" type="parTrans" cxnId="{9D37FF94-E120-4145-A68D-129CB8D1610B}">
      <dgm:prSet/>
      <dgm:spPr/>
      <dgm:t>
        <a:bodyPr/>
        <a:lstStyle/>
        <a:p>
          <a:endParaRPr lang="pt-BR" sz="3200">
            <a:latin typeface="Bahnschrift Condensed" panose="020B0502040204020203" pitchFamily="34" charset="0"/>
          </a:endParaRPr>
        </a:p>
      </dgm:t>
    </dgm:pt>
    <dgm:pt modelId="{962AC7EA-0E2E-476D-988F-496956BF93C9}" type="sibTrans" cxnId="{9D37FF94-E120-4145-A68D-129CB8D1610B}">
      <dgm:prSet/>
      <dgm:spPr/>
      <dgm:t>
        <a:bodyPr/>
        <a:lstStyle/>
        <a:p>
          <a:endParaRPr lang="pt-BR" sz="3200">
            <a:latin typeface="Bahnschrift Condensed" panose="020B0502040204020203" pitchFamily="34" charset="0"/>
          </a:endParaRPr>
        </a:p>
      </dgm:t>
    </dgm:pt>
    <dgm:pt modelId="{4F16907B-9611-4960-8232-A00DA4F85B2A}">
      <dgm:prSet custT="1"/>
      <dgm:spPr/>
      <dgm:t>
        <a:bodyPr/>
        <a:lstStyle/>
        <a:p>
          <a:r>
            <a:rPr lang="pt-BR" sz="3200" b="0" i="0" dirty="0">
              <a:latin typeface="Bahnschrift Condensed" panose="020B0502040204020203" pitchFamily="34" charset="0"/>
            </a:rPr>
            <a:t>Atendimento odontológico de gestante pode ser feito em outra equipe sem interferir no indicador.</a:t>
          </a:r>
        </a:p>
      </dgm:t>
    </dgm:pt>
    <dgm:pt modelId="{0EED2A42-43E1-426D-B992-0B525820C7F2}" type="parTrans" cxnId="{3EC58126-5E11-4BEA-947A-4FB9C3F834E0}">
      <dgm:prSet/>
      <dgm:spPr/>
      <dgm:t>
        <a:bodyPr/>
        <a:lstStyle/>
        <a:p>
          <a:endParaRPr lang="pt-BR" sz="3200">
            <a:latin typeface="Bahnschrift Condensed" panose="020B0502040204020203" pitchFamily="34" charset="0"/>
          </a:endParaRPr>
        </a:p>
      </dgm:t>
    </dgm:pt>
    <dgm:pt modelId="{F9689E2C-3B50-4CB0-8D7B-270EC37D579C}" type="sibTrans" cxnId="{3EC58126-5E11-4BEA-947A-4FB9C3F834E0}">
      <dgm:prSet/>
      <dgm:spPr/>
      <dgm:t>
        <a:bodyPr/>
        <a:lstStyle/>
        <a:p>
          <a:endParaRPr lang="pt-BR" sz="3200">
            <a:latin typeface="Bahnschrift Condensed" panose="020B0502040204020203" pitchFamily="34" charset="0"/>
          </a:endParaRPr>
        </a:p>
      </dgm:t>
    </dgm:pt>
    <dgm:pt modelId="{6EB987EE-0496-477D-A05F-45EDD9DB3DC9}" type="pres">
      <dgm:prSet presAssocID="{B51A86DB-63AD-419E-B49F-3066B3C31D03}" presName="linear" presStyleCnt="0">
        <dgm:presLayoutVars>
          <dgm:animLvl val="lvl"/>
          <dgm:resizeHandles val="exact"/>
        </dgm:presLayoutVars>
      </dgm:prSet>
      <dgm:spPr/>
    </dgm:pt>
    <dgm:pt modelId="{8BACF011-F15D-490D-8186-7820D29FBB6C}" type="pres">
      <dgm:prSet presAssocID="{6697C4C3-727F-40F3-882C-3A05E6113EC8}" presName="parentText" presStyleLbl="node1" presStyleIdx="0" presStyleCnt="5">
        <dgm:presLayoutVars>
          <dgm:chMax val="0"/>
          <dgm:bulletEnabled val="1"/>
        </dgm:presLayoutVars>
      </dgm:prSet>
      <dgm:spPr/>
    </dgm:pt>
    <dgm:pt modelId="{040CDA32-85BD-4398-86D7-A7C15ABD3351}" type="pres">
      <dgm:prSet presAssocID="{745A9ADF-05A1-48A6-9B06-1AC6486DA819}" presName="spacer" presStyleCnt="0"/>
      <dgm:spPr/>
    </dgm:pt>
    <dgm:pt modelId="{5A908F8F-2A82-408E-BAFE-D408063CDDEF}" type="pres">
      <dgm:prSet presAssocID="{4D2FD66C-8621-4D3E-935A-4AEF21991653}" presName="parentText" presStyleLbl="node1" presStyleIdx="1" presStyleCnt="5">
        <dgm:presLayoutVars>
          <dgm:chMax val="0"/>
          <dgm:bulletEnabled val="1"/>
        </dgm:presLayoutVars>
      </dgm:prSet>
      <dgm:spPr/>
    </dgm:pt>
    <dgm:pt modelId="{03B8901B-D1C7-4F2D-BBCA-4477221090FB}" type="pres">
      <dgm:prSet presAssocID="{00BC4612-D18C-4ECD-A371-4980F9AD16CF}" presName="spacer" presStyleCnt="0"/>
      <dgm:spPr/>
    </dgm:pt>
    <dgm:pt modelId="{B208C4B4-6F3F-469E-80E3-4AE79A2A1675}" type="pres">
      <dgm:prSet presAssocID="{E45F9E75-3174-4863-8362-5BB88C674317}" presName="parentText" presStyleLbl="node1" presStyleIdx="2" presStyleCnt="5">
        <dgm:presLayoutVars>
          <dgm:chMax val="0"/>
          <dgm:bulletEnabled val="1"/>
        </dgm:presLayoutVars>
      </dgm:prSet>
      <dgm:spPr/>
    </dgm:pt>
    <dgm:pt modelId="{52A8CA2A-405C-4BC3-95DC-097B18029FD1}" type="pres">
      <dgm:prSet presAssocID="{A4E9D8A9-4919-43BA-B22F-0D98AA239050}" presName="spacer" presStyleCnt="0"/>
      <dgm:spPr/>
    </dgm:pt>
    <dgm:pt modelId="{048A8DDC-D39A-4A03-9A1C-6B7544C986AF}" type="pres">
      <dgm:prSet presAssocID="{B8713DF9-1E8A-4C41-977A-FFDE5C8C4295}" presName="parentText" presStyleLbl="node1" presStyleIdx="3" presStyleCnt="5">
        <dgm:presLayoutVars>
          <dgm:chMax val="0"/>
          <dgm:bulletEnabled val="1"/>
        </dgm:presLayoutVars>
      </dgm:prSet>
      <dgm:spPr/>
    </dgm:pt>
    <dgm:pt modelId="{225A5AA4-39D0-4E55-BEBD-88FBA6AEDF8C}" type="pres">
      <dgm:prSet presAssocID="{962AC7EA-0E2E-476D-988F-496956BF93C9}" presName="spacer" presStyleCnt="0"/>
      <dgm:spPr/>
    </dgm:pt>
    <dgm:pt modelId="{20455CCD-0FDF-47AB-B732-895269BB0BE8}" type="pres">
      <dgm:prSet presAssocID="{4F16907B-9611-4960-8232-A00DA4F85B2A}" presName="parentText" presStyleLbl="node1" presStyleIdx="4" presStyleCnt="5">
        <dgm:presLayoutVars>
          <dgm:chMax val="0"/>
          <dgm:bulletEnabled val="1"/>
        </dgm:presLayoutVars>
      </dgm:prSet>
      <dgm:spPr/>
    </dgm:pt>
  </dgm:ptLst>
  <dgm:cxnLst>
    <dgm:cxn modelId="{835E0905-77A3-4EE3-849D-F34A342E5A26}" srcId="{B51A86DB-63AD-419E-B49F-3066B3C31D03}" destId="{6697C4C3-727F-40F3-882C-3A05E6113EC8}" srcOrd="0" destOrd="0" parTransId="{D52B791F-DE97-483A-81AD-DED843D68984}" sibTransId="{745A9ADF-05A1-48A6-9B06-1AC6486DA819}"/>
    <dgm:cxn modelId="{5FA7F30D-AB81-41F7-AF3E-8E09B033355F}" type="presOf" srcId="{4F16907B-9611-4960-8232-A00DA4F85B2A}" destId="{20455CCD-0FDF-47AB-B732-895269BB0BE8}" srcOrd="0" destOrd="0" presId="urn:microsoft.com/office/officeart/2005/8/layout/vList2"/>
    <dgm:cxn modelId="{3EC58126-5E11-4BEA-947A-4FB9C3F834E0}" srcId="{B51A86DB-63AD-419E-B49F-3066B3C31D03}" destId="{4F16907B-9611-4960-8232-A00DA4F85B2A}" srcOrd="4" destOrd="0" parTransId="{0EED2A42-43E1-426D-B992-0B525820C7F2}" sibTransId="{F9689E2C-3B50-4CB0-8D7B-270EC37D579C}"/>
    <dgm:cxn modelId="{7FEA673B-D63F-4AC7-8F0F-7BCCBAF7021A}" srcId="{B51A86DB-63AD-419E-B49F-3066B3C31D03}" destId="{4D2FD66C-8621-4D3E-935A-4AEF21991653}" srcOrd="1" destOrd="0" parTransId="{CDAE90F4-BE59-46AA-986D-F4440A17E69B}" sibTransId="{00BC4612-D18C-4ECD-A371-4980F9AD16CF}"/>
    <dgm:cxn modelId="{193CE365-8979-408E-865D-5F9B19D2700F}" srcId="{B51A86DB-63AD-419E-B49F-3066B3C31D03}" destId="{E45F9E75-3174-4863-8362-5BB88C674317}" srcOrd="2" destOrd="0" parTransId="{FBE7E8C4-7438-4A9D-8075-009539DA914D}" sibTransId="{A4E9D8A9-4919-43BA-B22F-0D98AA239050}"/>
    <dgm:cxn modelId="{F621168B-BC19-469B-A36A-BB97449E28B6}" type="presOf" srcId="{B51A86DB-63AD-419E-B49F-3066B3C31D03}" destId="{6EB987EE-0496-477D-A05F-45EDD9DB3DC9}" srcOrd="0" destOrd="0" presId="urn:microsoft.com/office/officeart/2005/8/layout/vList2"/>
    <dgm:cxn modelId="{9D37FF94-E120-4145-A68D-129CB8D1610B}" srcId="{B51A86DB-63AD-419E-B49F-3066B3C31D03}" destId="{B8713DF9-1E8A-4C41-977A-FFDE5C8C4295}" srcOrd="3" destOrd="0" parTransId="{3C46BF54-DE08-4152-9FD1-8A29DD6CE38E}" sibTransId="{962AC7EA-0E2E-476D-988F-496956BF93C9}"/>
    <dgm:cxn modelId="{7503FB9F-1EDB-4920-83B3-E80151AB2B42}" type="presOf" srcId="{E45F9E75-3174-4863-8362-5BB88C674317}" destId="{B208C4B4-6F3F-469E-80E3-4AE79A2A1675}" srcOrd="0" destOrd="0" presId="urn:microsoft.com/office/officeart/2005/8/layout/vList2"/>
    <dgm:cxn modelId="{F59284EE-78D3-45BE-9C57-28B72F811C7B}" type="presOf" srcId="{4D2FD66C-8621-4D3E-935A-4AEF21991653}" destId="{5A908F8F-2A82-408E-BAFE-D408063CDDEF}" srcOrd="0" destOrd="0" presId="urn:microsoft.com/office/officeart/2005/8/layout/vList2"/>
    <dgm:cxn modelId="{C29F77F5-BECC-46A1-AA02-D37F41BC078B}" type="presOf" srcId="{6697C4C3-727F-40F3-882C-3A05E6113EC8}" destId="{8BACF011-F15D-490D-8186-7820D29FBB6C}" srcOrd="0" destOrd="0" presId="urn:microsoft.com/office/officeart/2005/8/layout/vList2"/>
    <dgm:cxn modelId="{0C68C0F8-827B-4C8C-95B9-8FAD148A24B8}" type="presOf" srcId="{B8713DF9-1E8A-4C41-977A-FFDE5C8C4295}" destId="{048A8DDC-D39A-4A03-9A1C-6B7544C986AF}" srcOrd="0" destOrd="0" presId="urn:microsoft.com/office/officeart/2005/8/layout/vList2"/>
    <dgm:cxn modelId="{DC0F22F8-51E8-48FC-B3B2-2112B84D9D01}" type="presParOf" srcId="{6EB987EE-0496-477D-A05F-45EDD9DB3DC9}" destId="{8BACF011-F15D-490D-8186-7820D29FBB6C}" srcOrd="0" destOrd="0" presId="urn:microsoft.com/office/officeart/2005/8/layout/vList2"/>
    <dgm:cxn modelId="{4F896D10-8715-4704-A6A7-485161A9FA62}" type="presParOf" srcId="{6EB987EE-0496-477D-A05F-45EDD9DB3DC9}" destId="{040CDA32-85BD-4398-86D7-A7C15ABD3351}" srcOrd="1" destOrd="0" presId="urn:microsoft.com/office/officeart/2005/8/layout/vList2"/>
    <dgm:cxn modelId="{985EE365-6E01-4122-8658-B87F6D34480A}" type="presParOf" srcId="{6EB987EE-0496-477D-A05F-45EDD9DB3DC9}" destId="{5A908F8F-2A82-408E-BAFE-D408063CDDEF}" srcOrd="2" destOrd="0" presId="urn:microsoft.com/office/officeart/2005/8/layout/vList2"/>
    <dgm:cxn modelId="{58129833-313F-4353-97BF-15D35EB80704}" type="presParOf" srcId="{6EB987EE-0496-477D-A05F-45EDD9DB3DC9}" destId="{03B8901B-D1C7-4F2D-BBCA-4477221090FB}" srcOrd="3" destOrd="0" presId="urn:microsoft.com/office/officeart/2005/8/layout/vList2"/>
    <dgm:cxn modelId="{91A99E32-334D-4B29-912D-48D1AD1FE68D}" type="presParOf" srcId="{6EB987EE-0496-477D-A05F-45EDD9DB3DC9}" destId="{B208C4B4-6F3F-469E-80E3-4AE79A2A1675}" srcOrd="4" destOrd="0" presId="urn:microsoft.com/office/officeart/2005/8/layout/vList2"/>
    <dgm:cxn modelId="{A539F925-1236-4950-9D91-1707A0666AA8}" type="presParOf" srcId="{6EB987EE-0496-477D-A05F-45EDD9DB3DC9}" destId="{52A8CA2A-405C-4BC3-95DC-097B18029FD1}" srcOrd="5" destOrd="0" presId="urn:microsoft.com/office/officeart/2005/8/layout/vList2"/>
    <dgm:cxn modelId="{E0D1EF12-8FB5-4E38-A504-703CEFDD9658}" type="presParOf" srcId="{6EB987EE-0496-477D-A05F-45EDD9DB3DC9}" destId="{048A8DDC-D39A-4A03-9A1C-6B7544C986AF}" srcOrd="6" destOrd="0" presId="urn:microsoft.com/office/officeart/2005/8/layout/vList2"/>
    <dgm:cxn modelId="{2C97CDDB-45A0-432C-9395-44721C9B2D78}" type="presParOf" srcId="{6EB987EE-0496-477D-A05F-45EDD9DB3DC9}" destId="{225A5AA4-39D0-4E55-BEBD-88FBA6AEDF8C}" srcOrd="7" destOrd="0" presId="urn:microsoft.com/office/officeart/2005/8/layout/vList2"/>
    <dgm:cxn modelId="{2385F4FF-5221-4540-A5AB-DC8C460908F9}" type="presParOf" srcId="{6EB987EE-0496-477D-A05F-45EDD9DB3DC9}" destId="{20455CCD-0FDF-47AB-B732-895269BB0BE8}"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6697C4C3-727F-40F3-882C-3A05E6113EC8}">
      <dgm:prSet phldrT="[Texto]" custT="1"/>
      <dgm:spPr/>
      <dgm:t>
        <a:bodyPr/>
        <a:lstStyle/>
        <a:p>
          <a:r>
            <a:rPr lang="pt-BR" sz="3600" b="0" i="0" dirty="0">
              <a:latin typeface="Bahnschrift Condensed" panose="020B0502040204020203" pitchFamily="34" charset="0"/>
            </a:rPr>
            <a:t>Verificar lista do Sisab das mulheres elegíveis para exame de prevenção.</a:t>
          </a:r>
          <a:endParaRPr lang="pt-BR" sz="3600" dirty="0">
            <a:latin typeface="Bahnschrift Condensed" panose="020B0502040204020203" pitchFamily="34" charset="0"/>
          </a:endParaRPr>
        </a:p>
      </dgm:t>
    </dgm:pt>
    <dgm:pt modelId="{D52B791F-DE97-483A-81AD-DED843D68984}" type="parTrans" cxnId="{835E0905-77A3-4EE3-849D-F34A342E5A26}">
      <dgm:prSet/>
      <dgm:spPr/>
      <dgm:t>
        <a:bodyPr/>
        <a:lstStyle/>
        <a:p>
          <a:endParaRPr lang="pt-BR" sz="3600">
            <a:latin typeface="Bahnschrift Condensed" panose="020B0502040204020203" pitchFamily="34" charset="0"/>
          </a:endParaRPr>
        </a:p>
      </dgm:t>
    </dgm:pt>
    <dgm:pt modelId="{745A9ADF-05A1-48A6-9B06-1AC6486DA819}" type="sibTrans" cxnId="{835E0905-77A3-4EE3-849D-F34A342E5A26}">
      <dgm:prSet/>
      <dgm:spPr/>
      <dgm:t>
        <a:bodyPr/>
        <a:lstStyle/>
        <a:p>
          <a:endParaRPr lang="pt-BR" sz="3600">
            <a:latin typeface="Bahnschrift Condensed" panose="020B0502040204020203" pitchFamily="34" charset="0"/>
          </a:endParaRPr>
        </a:p>
      </dgm:t>
    </dgm:pt>
    <dgm:pt modelId="{D10799B6-7E03-4A3C-830A-B14A389A8DC4}">
      <dgm:prSet phldrT="[Texto]" custT="1"/>
      <dgm:spPr/>
      <dgm:t>
        <a:bodyPr/>
        <a:lstStyle/>
        <a:p>
          <a:r>
            <a:rPr lang="pt-BR" sz="3600" b="0" i="0">
              <a:latin typeface="Bahnschrift Condensed" panose="020B0502040204020203" pitchFamily="34" charset="0"/>
            </a:rPr>
            <a:t>Solicitar prevenção para mulheres atrasadas ou em seguimento do citopatológico (médico/enfermeiro)</a:t>
          </a:r>
          <a:endParaRPr lang="pt-BR" sz="3600" dirty="0">
            <a:latin typeface="Bahnschrift Condensed" panose="020B0502040204020203" pitchFamily="34" charset="0"/>
          </a:endParaRPr>
        </a:p>
      </dgm:t>
    </dgm:pt>
    <dgm:pt modelId="{098B6E92-36B5-436F-8C34-1DD5B0EB9525}" type="parTrans" cxnId="{B254C0A6-DAE3-48ED-96A9-49C594D565BC}">
      <dgm:prSet/>
      <dgm:spPr/>
      <dgm:t>
        <a:bodyPr/>
        <a:lstStyle/>
        <a:p>
          <a:endParaRPr lang="pt-BR" sz="3600">
            <a:latin typeface="Bahnschrift Condensed" panose="020B0502040204020203" pitchFamily="34" charset="0"/>
          </a:endParaRPr>
        </a:p>
      </dgm:t>
    </dgm:pt>
    <dgm:pt modelId="{D48A700D-6F56-4DFE-AE1A-411BD48DB6A4}" type="sibTrans" cxnId="{B254C0A6-DAE3-48ED-96A9-49C594D565BC}">
      <dgm:prSet/>
      <dgm:spPr/>
      <dgm:t>
        <a:bodyPr/>
        <a:lstStyle/>
        <a:p>
          <a:endParaRPr lang="pt-BR" sz="3600">
            <a:latin typeface="Bahnschrift Condensed" panose="020B0502040204020203" pitchFamily="34" charset="0"/>
          </a:endParaRPr>
        </a:p>
      </dgm:t>
    </dgm:pt>
    <dgm:pt modelId="{3C4585D1-D22A-4164-B512-AD42CDE1CD8D}">
      <dgm:prSet phldrT="[Texto]" custT="1"/>
      <dgm:spPr/>
      <dgm:t>
        <a:bodyPr/>
        <a:lstStyle/>
        <a:p>
          <a:r>
            <a:rPr lang="pt-BR" sz="3600" b="0" i="0" dirty="0">
              <a:latin typeface="Bahnschrift Condensed" panose="020B0502040204020203" pitchFamily="34" charset="0"/>
            </a:rPr>
            <a:t>Realizar prevenção em grávidas ≥25 anos, exceto contraindicação.</a:t>
          </a:r>
          <a:endParaRPr lang="pt-BR" sz="3600" dirty="0">
            <a:latin typeface="Bahnschrift Condensed" panose="020B0502040204020203" pitchFamily="34" charset="0"/>
          </a:endParaRPr>
        </a:p>
      </dgm:t>
    </dgm:pt>
    <dgm:pt modelId="{CC9E5396-C837-419C-98D5-6E002E36A184}" type="parTrans" cxnId="{97C59356-9114-4ABC-BDA2-567A4BA69329}">
      <dgm:prSet/>
      <dgm:spPr/>
      <dgm:t>
        <a:bodyPr/>
        <a:lstStyle/>
        <a:p>
          <a:endParaRPr lang="pt-BR" sz="3600">
            <a:latin typeface="Bahnschrift Condensed" panose="020B0502040204020203" pitchFamily="34" charset="0"/>
          </a:endParaRPr>
        </a:p>
      </dgm:t>
    </dgm:pt>
    <dgm:pt modelId="{46BC42DA-7188-439B-842E-A9B5E6ED4241}" type="sibTrans" cxnId="{97C59356-9114-4ABC-BDA2-567A4BA69329}">
      <dgm:prSet/>
      <dgm:spPr/>
      <dgm:t>
        <a:bodyPr/>
        <a:lstStyle/>
        <a:p>
          <a:endParaRPr lang="pt-BR" sz="3600">
            <a:latin typeface="Bahnschrift Condensed" panose="020B0502040204020203" pitchFamily="34" charset="0"/>
          </a:endParaRPr>
        </a:p>
      </dgm:t>
    </dgm:pt>
    <dgm:pt modelId="{5CC8F8B4-6994-4C1E-98C5-B2C8DFFF4FAE}">
      <dgm:prSet phldrT="[Texto]" custT="1"/>
      <dgm:spPr/>
      <dgm:t>
        <a:bodyPr/>
        <a:lstStyle/>
        <a:p>
          <a:r>
            <a:rPr lang="pt-BR" sz="3600" b="0" i="0" dirty="0">
              <a:latin typeface="Bahnschrift Condensed" panose="020B0502040204020203" pitchFamily="34" charset="0"/>
            </a:rPr>
            <a:t>Agendar avaliação médica/enfermeiro para mulheres com resultados de prevenção.</a:t>
          </a:r>
          <a:endParaRPr lang="pt-BR" sz="3600" dirty="0">
            <a:latin typeface="Bahnschrift Condensed" panose="020B0502040204020203" pitchFamily="34" charset="0"/>
          </a:endParaRPr>
        </a:p>
      </dgm:t>
    </dgm:pt>
    <dgm:pt modelId="{ED102A20-02FA-4E62-887C-02F90C48C349}" type="parTrans" cxnId="{D65E8B9E-5B0B-4CC2-8AD0-D817F144774D}">
      <dgm:prSet/>
      <dgm:spPr/>
      <dgm:t>
        <a:bodyPr/>
        <a:lstStyle/>
        <a:p>
          <a:endParaRPr lang="pt-BR" sz="3600">
            <a:latin typeface="Bahnschrift Condensed" panose="020B0502040204020203" pitchFamily="34" charset="0"/>
          </a:endParaRPr>
        </a:p>
      </dgm:t>
    </dgm:pt>
    <dgm:pt modelId="{F5299ADF-9099-4A3C-ADA0-759CD85CA5EB}" type="sibTrans" cxnId="{D65E8B9E-5B0B-4CC2-8AD0-D817F144774D}">
      <dgm:prSet/>
      <dgm:spPr/>
      <dgm:t>
        <a:bodyPr/>
        <a:lstStyle/>
        <a:p>
          <a:endParaRPr lang="pt-BR" sz="3600">
            <a:latin typeface="Bahnschrift Condensed" panose="020B0502040204020203" pitchFamily="34" charset="0"/>
          </a:endParaRPr>
        </a:p>
      </dgm:t>
    </dgm:pt>
    <dgm:pt modelId="{6EB987EE-0496-477D-A05F-45EDD9DB3DC9}" type="pres">
      <dgm:prSet presAssocID="{B51A86DB-63AD-419E-B49F-3066B3C31D03}" presName="linear" presStyleCnt="0">
        <dgm:presLayoutVars>
          <dgm:animLvl val="lvl"/>
          <dgm:resizeHandles val="exact"/>
        </dgm:presLayoutVars>
      </dgm:prSet>
      <dgm:spPr/>
    </dgm:pt>
    <dgm:pt modelId="{8BACF011-F15D-490D-8186-7820D29FBB6C}" type="pres">
      <dgm:prSet presAssocID="{6697C4C3-727F-40F3-882C-3A05E6113EC8}" presName="parentText" presStyleLbl="node1" presStyleIdx="0" presStyleCnt="4">
        <dgm:presLayoutVars>
          <dgm:chMax val="0"/>
          <dgm:bulletEnabled val="1"/>
        </dgm:presLayoutVars>
      </dgm:prSet>
      <dgm:spPr/>
    </dgm:pt>
    <dgm:pt modelId="{DDC3A53B-8D77-487A-81E5-5617E863C24A}" type="pres">
      <dgm:prSet presAssocID="{745A9ADF-05A1-48A6-9B06-1AC6486DA819}" presName="spacer" presStyleCnt="0"/>
      <dgm:spPr/>
    </dgm:pt>
    <dgm:pt modelId="{F56C2A2C-71AE-4826-96DD-55419D06F347}" type="pres">
      <dgm:prSet presAssocID="{D10799B6-7E03-4A3C-830A-B14A389A8DC4}" presName="parentText" presStyleLbl="node1" presStyleIdx="1" presStyleCnt="4">
        <dgm:presLayoutVars>
          <dgm:chMax val="0"/>
          <dgm:bulletEnabled val="1"/>
        </dgm:presLayoutVars>
      </dgm:prSet>
      <dgm:spPr/>
    </dgm:pt>
    <dgm:pt modelId="{0D21136E-B32B-4611-82C1-375315C5A5D2}" type="pres">
      <dgm:prSet presAssocID="{D48A700D-6F56-4DFE-AE1A-411BD48DB6A4}" presName="spacer" presStyleCnt="0"/>
      <dgm:spPr/>
    </dgm:pt>
    <dgm:pt modelId="{0BA45B30-DF37-4167-A634-9451A2EFC576}" type="pres">
      <dgm:prSet presAssocID="{3C4585D1-D22A-4164-B512-AD42CDE1CD8D}" presName="parentText" presStyleLbl="node1" presStyleIdx="2" presStyleCnt="4">
        <dgm:presLayoutVars>
          <dgm:chMax val="0"/>
          <dgm:bulletEnabled val="1"/>
        </dgm:presLayoutVars>
      </dgm:prSet>
      <dgm:spPr/>
    </dgm:pt>
    <dgm:pt modelId="{C3DE2F41-9B12-4FC2-B3C9-2C771A11049B}" type="pres">
      <dgm:prSet presAssocID="{46BC42DA-7188-439B-842E-A9B5E6ED4241}" presName="spacer" presStyleCnt="0"/>
      <dgm:spPr/>
    </dgm:pt>
    <dgm:pt modelId="{DE2998BE-48BC-4745-AB3E-6134729EBACA}" type="pres">
      <dgm:prSet presAssocID="{5CC8F8B4-6994-4C1E-98C5-B2C8DFFF4FAE}" presName="parentText" presStyleLbl="node1" presStyleIdx="3" presStyleCnt="4">
        <dgm:presLayoutVars>
          <dgm:chMax val="0"/>
          <dgm:bulletEnabled val="1"/>
        </dgm:presLayoutVars>
      </dgm:prSet>
      <dgm:spPr/>
    </dgm:pt>
  </dgm:ptLst>
  <dgm:cxnLst>
    <dgm:cxn modelId="{835E0905-77A3-4EE3-849D-F34A342E5A26}" srcId="{B51A86DB-63AD-419E-B49F-3066B3C31D03}" destId="{6697C4C3-727F-40F3-882C-3A05E6113EC8}" srcOrd="0" destOrd="0" parTransId="{D52B791F-DE97-483A-81AD-DED843D68984}" sibTransId="{745A9ADF-05A1-48A6-9B06-1AC6486DA819}"/>
    <dgm:cxn modelId="{DAA9E118-15A8-4EF4-8E10-EFCAECDE1E88}" type="presOf" srcId="{5CC8F8B4-6994-4C1E-98C5-B2C8DFFF4FAE}" destId="{DE2998BE-48BC-4745-AB3E-6134729EBACA}" srcOrd="0" destOrd="0" presId="urn:microsoft.com/office/officeart/2005/8/layout/vList2"/>
    <dgm:cxn modelId="{1DAE7165-FFC1-4CEC-9669-5A648589234A}" type="presOf" srcId="{3C4585D1-D22A-4164-B512-AD42CDE1CD8D}" destId="{0BA45B30-DF37-4167-A634-9451A2EFC576}" srcOrd="0" destOrd="0" presId="urn:microsoft.com/office/officeart/2005/8/layout/vList2"/>
    <dgm:cxn modelId="{97C59356-9114-4ABC-BDA2-567A4BA69329}" srcId="{B51A86DB-63AD-419E-B49F-3066B3C31D03}" destId="{3C4585D1-D22A-4164-B512-AD42CDE1CD8D}" srcOrd="2" destOrd="0" parTransId="{CC9E5396-C837-419C-98D5-6E002E36A184}" sibTransId="{46BC42DA-7188-439B-842E-A9B5E6ED4241}"/>
    <dgm:cxn modelId="{F621168B-BC19-469B-A36A-BB97449E28B6}" type="presOf" srcId="{B51A86DB-63AD-419E-B49F-3066B3C31D03}" destId="{6EB987EE-0496-477D-A05F-45EDD9DB3DC9}" srcOrd="0" destOrd="0" presId="urn:microsoft.com/office/officeart/2005/8/layout/vList2"/>
    <dgm:cxn modelId="{D65E8B9E-5B0B-4CC2-8AD0-D817F144774D}" srcId="{B51A86DB-63AD-419E-B49F-3066B3C31D03}" destId="{5CC8F8B4-6994-4C1E-98C5-B2C8DFFF4FAE}" srcOrd="3" destOrd="0" parTransId="{ED102A20-02FA-4E62-887C-02F90C48C349}" sibTransId="{F5299ADF-9099-4A3C-ADA0-759CD85CA5EB}"/>
    <dgm:cxn modelId="{B254C0A6-DAE3-48ED-96A9-49C594D565BC}" srcId="{B51A86DB-63AD-419E-B49F-3066B3C31D03}" destId="{D10799B6-7E03-4A3C-830A-B14A389A8DC4}" srcOrd="1" destOrd="0" parTransId="{098B6E92-36B5-436F-8C34-1DD5B0EB9525}" sibTransId="{D48A700D-6F56-4DFE-AE1A-411BD48DB6A4}"/>
    <dgm:cxn modelId="{FC99EFE7-4B9F-46A3-84FD-54CBB6A38D6F}" type="presOf" srcId="{D10799B6-7E03-4A3C-830A-B14A389A8DC4}" destId="{F56C2A2C-71AE-4826-96DD-55419D06F347}" srcOrd="0" destOrd="0" presId="urn:microsoft.com/office/officeart/2005/8/layout/vList2"/>
    <dgm:cxn modelId="{C29F77F5-BECC-46A1-AA02-D37F41BC078B}" type="presOf" srcId="{6697C4C3-727F-40F3-882C-3A05E6113EC8}" destId="{8BACF011-F15D-490D-8186-7820D29FBB6C}" srcOrd="0" destOrd="0" presId="urn:microsoft.com/office/officeart/2005/8/layout/vList2"/>
    <dgm:cxn modelId="{DC0F22F8-51E8-48FC-B3B2-2112B84D9D01}" type="presParOf" srcId="{6EB987EE-0496-477D-A05F-45EDD9DB3DC9}" destId="{8BACF011-F15D-490D-8186-7820D29FBB6C}" srcOrd="0" destOrd="0" presId="urn:microsoft.com/office/officeart/2005/8/layout/vList2"/>
    <dgm:cxn modelId="{3C002AB7-A1DE-4D76-9C1F-4200E6A48E6F}" type="presParOf" srcId="{6EB987EE-0496-477D-A05F-45EDD9DB3DC9}" destId="{DDC3A53B-8D77-487A-81E5-5617E863C24A}" srcOrd="1" destOrd="0" presId="urn:microsoft.com/office/officeart/2005/8/layout/vList2"/>
    <dgm:cxn modelId="{4ED62BA4-EABB-4123-93DF-CF0BF95175C7}" type="presParOf" srcId="{6EB987EE-0496-477D-A05F-45EDD9DB3DC9}" destId="{F56C2A2C-71AE-4826-96DD-55419D06F347}" srcOrd="2" destOrd="0" presId="urn:microsoft.com/office/officeart/2005/8/layout/vList2"/>
    <dgm:cxn modelId="{D83EA0ED-DC85-483D-9DD1-089D55C245FF}" type="presParOf" srcId="{6EB987EE-0496-477D-A05F-45EDD9DB3DC9}" destId="{0D21136E-B32B-4611-82C1-375315C5A5D2}" srcOrd="3" destOrd="0" presId="urn:microsoft.com/office/officeart/2005/8/layout/vList2"/>
    <dgm:cxn modelId="{05A84979-1ABF-41B8-BB43-FE088E1CFBC2}" type="presParOf" srcId="{6EB987EE-0496-477D-A05F-45EDD9DB3DC9}" destId="{0BA45B30-DF37-4167-A634-9451A2EFC576}" srcOrd="4" destOrd="0" presId="urn:microsoft.com/office/officeart/2005/8/layout/vList2"/>
    <dgm:cxn modelId="{A310F567-10D7-4169-AD5A-43C14BB488BF}" type="presParOf" srcId="{6EB987EE-0496-477D-A05F-45EDD9DB3DC9}" destId="{C3DE2F41-9B12-4FC2-B3C9-2C771A11049B}" srcOrd="5" destOrd="0" presId="urn:microsoft.com/office/officeart/2005/8/layout/vList2"/>
    <dgm:cxn modelId="{C6E5A454-7DC7-4BA7-B2ED-5BED9DED1851}" type="presParOf" srcId="{6EB987EE-0496-477D-A05F-45EDD9DB3DC9}" destId="{DE2998BE-48BC-4745-AB3E-6134729EBACA}"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6697C4C3-727F-40F3-882C-3A05E6113EC8}">
      <dgm:prSet phldrT="[Texto]" custT="1"/>
      <dgm:spPr/>
      <dgm:t>
        <a:bodyPr/>
        <a:lstStyle/>
        <a:p>
          <a:r>
            <a:rPr lang="pt-BR" sz="2800" b="0" i="0" dirty="0">
              <a:latin typeface="Bahnschrift Condensed" panose="020B0502040204020203" pitchFamily="34" charset="0"/>
            </a:rPr>
            <a:t>Solicitar cartão de vacina em todas as consultas de crianças menores de 2 anos.</a:t>
          </a:r>
          <a:endParaRPr lang="pt-BR" sz="2800" dirty="0">
            <a:latin typeface="Bahnschrift Condensed" panose="020B0502040204020203" pitchFamily="34" charset="0"/>
          </a:endParaRPr>
        </a:p>
      </dgm:t>
    </dgm:pt>
    <dgm:pt modelId="{D52B791F-DE97-483A-81AD-DED843D68984}" type="parTrans" cxnId="{835E0905-77A3-4EE3-849D-F34A342E5A26}">
      <dgm:prSet/>
      <dgm:spPr/>
      <dgm:t>
        <a:bodyPr/>
        <a:lstStyle/>
        <a:p>
          <a:endParaRPr lang="pt-BR" sz="2800">
            <a:latin typeface="Bahnschrift Condensed" panose="020B0502040204020203" pitchFamily="34" charset="0"/>
          </a:endParaRPr>
        </a:p>
      </dgm:t>
    </dgm:pt>
    <dgm:pt modelId="{745A9ADF-05A1-48A6-9B06-1AC6486DA819}" type="sibTrans" cxnId="{835E0905-77A3-4EE3-849D-F34A342E5A26}">
      <dgm:prSet/>
      <dgm:spPr/>
      <dgm:t>
        <a:bodyPr/>
        <a:lstStyle/>
        <a:p>
          <a:endParaRPr lang="pt-BR" sz="2800">
            <a:latin typeface="Bahnschrift Condensed" panose="020B0502040204020203" pitchFamily="34" charset="0"/>
          </a:endParaRPr>
        </a:p>
      </dgm:t>
    </dgm:pt>
    <dgm:pt modelId="{F51E2A7D-C9D8-41EC-9EFF-861A52251189}">
      <dgm:prSet phldrT="[Texto]" custT="1"/>
      <dgm:spPr/>
      <dgm:t>
        <a:bodyPr/>
        <a:lstStyle/>
        <a:p>
          <a:r>
            <a:rPr lang="pt-BR" sz="2800" b="0" i="0" dirty="0">
              <a:latin typeface="Bahnschrift Condensed" panose="020B0502040204020203" pitchFamily="34" charset="0"/>
            </a:rPr>
            <a:t>Registrar nascimento no link imediatamente após o conhecimento do parto para liberação do CNS da criança.</a:t>
          </a:r>
          <a:endParaRPr lang="pt-BR" sz="2800" dirty="0">
            <a:latin typeface="Bahnschrift Condensed" panose="020B0502040204020203" pitchFamily="34" charset="0"/>
          </a:endParaRPr>
        </a:p>
      </dgm:t>
    </dgm:pt>
    <dgm:pt modelId="{1246E538-03DE-427E-8E56-524B4EB5B69E}" type="parTrans" cxnId="{8EEE693E-33E7-414A-97BB-4BE6B4ACF47C}">
      <dgm:prSet/>
      <dgm:spPr/>
      <dgm:t>
        <a:bodyPr/>
        <a:lstStyle/>
        <a:p>
          <a:endParaRPr lang="pt-BR" sz="2800">
            <a:latin typeface="Bahnschrift Condensed" panose="020B0502040204020203" pitchFamily="34" charset="0"/>
          </a:endParaRPr>
        </a:p>
      </dgm:t>
    </dgm:pt>
    <dgm:pt modelId="{4A636358-3C43-4FDE-98AF-C81350E070A6}" type="sibTrans" cxnId="{8EEE693E-33E7-414A-97BB-4BE6B4ACF47C}">
      <dgm:prSet/>
      <dgm:spPr/>
      <dgm:t>
        <a:bodyPr/>
        <a:lstStyle/>
        <a:p>
          <a:endParaRPr lang="pt-BR" sz="2800">
            <a:latin typeface="Bahnschrift Condensed" panose="020B0502040204020203" pitchFamily="34" charset="0"/>
          </a:endParaRPr>
        </a:p>
      </dgm:t>
    </dgm:pt>
    <dgm:pt modelId="{2BB7BEF7-2EF7-4C20-AFF6-F74A3AFA1074}">
      <dgm:prSet phldrT="[Texto]" custT="1"/>
      <dgm:spPr/>
      <dgm:t>
        <a:bodyPr/>
        <a:lstStyle/>
        <a:p>
          <a:r>
            <a:rPr lang="pt-BR" sz="2800" b="0" i="0">
              <a:latin typeface="Bahnschrift Condensed" panose="020B0502040204020203" pitchFamily="34" charset="0"/>
            </a:rPr>
            <a:t>Realizar visita puerperal até 7 dias após o parto.</a:t>
          </a:r>
          <a:endParaRPr lang="pt-BR" sz="2800" dirty="0">
            <a:latin typeface="Bahnschrift Condensed" panose="020B0502040204020203" pitchFamily="34" charset="0"/>
          </a:endParaRPr>
        </a:p>
      </dgm:t>
    </dgm:pt>
    <dgm:pt modelId="{8414EDAD-C8B3-4A38-8929-277C798AD755}" type="parTrans" cxnId="{C1B8F932-7DFD-4F0E-AE97-0AE0252E98BD}">
      <dgm:prSet/>
      <dgm:spPr/>
      <dgm:t>
        <a:bodyPr/>
        <a:lstStyle/>
        <a:p>
          <a:endParaRPr lang="pt-BR" sz="2800">
            <a:latin typeface="Bahnschrift Condensed" panose="020B0502040204020203" pitchFamily="34" charset="0"/>
          </a:endParaRPr>
        </a:p>
      </dgm:t>
    </dgm:pt>
    <dgm:pt modelId="{6DD757B5-CCE7-47BC-B5BC-75EDA6D487C4}" type="sibTrans" cxnId="{C1B8F932-7DFD-4F0E-AE97-0AE0252E98BD}">
      <dgm:prSet/>
      <dgm:spPr/>
      <dgm:t>
        <a:bodyPr/>
        <a:lstStyle/>
        <a:p>
          <a:endParaRPr lang="pt-BR" sz="2800">
            <a:latin typeface="Bahnschrift Condensed" panose="020B0502040204020203" pitchFamily="34" charset="0"/>
          </a:endParaRPr>
        </a:p>
      </dgm:t>
    </dgm:pt>
    <dgm:pt modelId="{14807B9E-B63C-4704-AEBC-6A94EFB3A997}">
      <dgm:prSet phldrT="[Texto]" custT="1"/>
      <dgm:spPr/>
      <dgm:t>
        <a:bodyPr/>
        <a:lstStyle/>
        <a:p>
          <a:r>
            <a:rPr lang="pt-BR" sz="2800" b="0" i="0" dirty="0">
              <a:latin typeface="Bahnschrift Condensed" panose="020B0502040204020203" pitchFamily="34" charset="0"/>
            </a:rPr>
            <a:t>Verificar lista Sisab, providenciar vacinação em crianças em atraso.</a:t>
          </a:r>
          <a:endParaRPr lang="pt-BR" sz="2800" dirty="0">
            <a:latin typeface="Bahnschrift Condensed" panose="020B0502040204020203" pitchFamily="34" charset="0"/>
          </a:endParaRPr>
        </a:p>
      </dgm:t>
    </dgm:pt>
    <dgm:pt modelId="{E46BCE6C-0E6F-4FF1-A9BD-94F2E4F4A42F}" type="parTrans" cxnId="{6A398D07-2F21-42B7-A7F4-1498E3021280}">
      <dgm:prSet/>
      <dgm:spPr/>
      <dgm:t>
        <a:bodyPr/>
        <a:lstStyle/>
        <a:p>
          <a:endParaRPr lang="pt-BR" sz="2800">
            <a:latin typeface="Bahnschrift Condensed" panose="020B0502040204020203" pitchFamily="34" charset="0"/>
          </a:endParaRPr>
        </a:p>
      </dgm:t>
    </dgm:pt>
    <dgm:pt modelId="{652FC787-5748-4369-8F5E-84D9B395C2DF}" type="sibTrans" cxnId="{6A398D07-2F21-42B7-A7F4-1498E3021280}">
      <dgm:prSet/>
      <dgm:spPr/>
      <dgm:t>
        <a:bodyPr/>
        <a:lstStyle/>
        <a:p>
          <a:endParaRPr lang="pt-BR" sz="2800">
            <a:latin typeface="Bahnschrift Condensed" panose="020B0502040204020203" pitchFamily="34" charset="0"/>
          </a:endParaRPr>
        </a:p>
      </dgm:t>
    </dgm:pt>
    <dgm:pt modelId="{8C863F19-870F-4DC4-9611-58A6E2EFCF49}">
      <dgm:prSet phldrT="[Texto]" custT="1"/>
      <dgm:spPr/>
      <dgm:t>
        <a:bodyPr/>
        <a:lstStyle/>
        <a:p>
          <a:r>
            <a:rPr lang="pt-BR" sz="2800" b="0" i="0" dirty="0">
              <a:latin typeface="Bahnschrift Condensed" panose="020B0502040204020203" pitchFamily="34" charset="0"/>
            </a:rPr>
            <a:t>Realizar puericultura nos seguintes meses: 1º, 2º, 4º, 6º, 12º, 18º e 24º.</a:t>
          </a:r>
          <a:endParaRPr lang="pt-BR" sz="2800" dirty="0">
            <a:latin typeface="Bahnschrift Condensed" panose="020B0502040204020203" pitchFamily="34" charset="0"/>
          </a:endParaRPr>
        </a:p>
      </dgm:t>
    </dgm:pt>
    <dgm:pt modelId="{51068070-B217-45FD-A5F1-D9262AD11610}" type="parTrans" cxnId="{A88F4E3C-382D-46EC-8389-6DC0C6BAEF31}">
      <dgm:prSet/>
      <dgm:spPr/>
      <dgm:t>
        <a:bodyPr/>
        <a:lstStyle/>
        <a:p>
          <a:endParaRPr lang="pt-BR" sz="2800">
            <a:latin typeface="Bahnschrift Condensed" panose="020B0502040204020203" pitchFamily="34" charset="0"/>
          </a:endParaRPr>
        </a:p>
      </dgm:t>
    </dgm:pt>
    <dgm:pt modelId="{0A492D89-694A-48D8-9F74-FC90C17E4E45}" type="sibTrans" cxnId="{A88F4E3C-382D-46EC-8389-6DC0C6BAEF31}">
      <dgm:prSet/>
      <dgm:spPr/>
      <dgm:t>
        <a:bodyPr/>
        <a:lstStyle/>
        <a:p>
          <a:endParaRPr lang="pt-BR" sz="2800">
            <a:latin typeface="Bahnschrift Condensed" panose="020B0502040204020203" pitchFamily="34" charset="0"/>
          </a:endParaRPr>
        </a:p>
      </dgm:t>
    </dgm:pt>
    <dgm:pt modelId="{6EB987EE-0496-477D-A05F-45EDD9DB3DC9}" type="pres">
      <dgm:prSet presAssocID="{B51A86DB-63AD-419E-B49F-3066B3C31D03}" presName="linear" presStyleCnt="0">
        <dgm:presLayoutVars>
          <dgm:animLvl val="lvl"/>
          <dgm:resizeHandles val="exact"/>
        </dgm:presLayoutVars>
      </dgm:prSet>
      <dgm:spPr/>
    </dgm:pt>
    <dgm:pt modelId="{8BACF011-F15D-490D-8186-7820D29FBB6C}" type="pres">
      <dgm:prSet presAssocID="{6697C4C3-727F-40F3-882C-3A05E6113EC8}" presName="parentText" presStyleLbl="node1" presStyleIdx="0" presStyleCnt="5">
        <dgm:presLayoutVars>
          <dgm:chMax val="0"/>
          <dgm:bulletEnabled val="1"/>
        </dgm:presLayoutVars>
      </dgm:prSet>
      <dgm:spPr/>
    </dgm:pt>
    <dgm:pt modelId="{DDBA3DFC-1314-4C99-B61B-2A46093D35C7}" type="pres">
      <dgm:prSet presAssocID="{745A9ADF-05A1-48A6-9B06-1AC6486DA819}" presName="spacer" presStyleCnt="0"/>
      <dgm:spPr/>
    </dgm:pt>
    <dgm:pt modelId="{4B7A980D-E86C-4797-91DF-4D10FE2D6841}" type="pres">
      <dgm:prSet presAssocID="{F51E2A7D-C9D8-41EC-9EFF-861A52251189}" presName="parentText" presStyleLbl="node1" presStyleIdx="1" presStyleCnt="5">
        <dgm:presLayoutVars>
          <dgm:chMax val="0"/>
          <dgm:bulletEnabled val="1"/>
        </dgm:presLayoutVars>
      </dgm:prSet>
      <dgm:spPr/>
    </dgm:pt>
    <dgm:pt modelId="{ED74AA73-663E-4D14-B3DD-BF7E7DDFE0F2}" type="pres">
      <dgm:prSet presAssocID="{4A636358-3C43-4FDE-98AF-C81350E070A6}" presName="spacer" presStyleCnt="0"/>
      <dgm:spPr/>
    </dgm:pt>
    <dgm:pt modelId="{BC8B5EDC-B516-475B-B2A7-C34F6A7DDB25}" type="pres">
      <dgm:prSet presAssocID="{2BB7BEF7-2EF7-4C20-AFF6-F74A3AFA1074}" presName="parentText" presStyleLbl="node1" presStyleIdx="2" presStyleCnt="5">
        <dgm:presLayoutVars>
          <dgm:chMax val="0"/>
          <dgm:bulletEnabled val="1"/>
        </dgm:presLayoutVars>
      </dgm:prSet>
      <dgm:spPr/>
    </dgm:pt>
    <dgm:pt modelId="{6A1DBFE4-F090-4929-B0DA-06CD92B13627}" type="pres">
      <dgm:prSet presAssocID="{6DD757B5-CCE7-47BC-B5BC-75EDA6D487C4}" presName="spacer" presStyleCnt="0"/>
      <dgm:spPr/>
    </dgm:pt>
    <dgm:pt modelId="{A76218DC-7832-4313-8FAD-182266632097}" type="pres">
      <dgm:prSet presAssocID="{14807B9E-B63C-4704-AEBC-6A94EFB3A997}" presName="parentText" presStyleLbl="node1" presStyleIdx="3" presStyleCnt="5">
        <dgm:presLayoutVars>
          <dgm:chMax val="0"/>
          <dgm:bulletEnabled val="1"/>
        </dgm:presLayoutVars>
      </dgm:prSet>
      <dgm:spPr/>
    </dgm:pt>
    <dgm:pt modelId="{CFDCED04-0282-40EA-BFCB-4DF82F281B16}" type="pres">
      <dgm:prSet presAssocID="{652FC787-5748-4369-8F5E-84D9B395C2DF}" presName="spacer" presStyleCnt="0"/>
      <dgm:spPr/>
    </dgm:pt>
    <dgm:pt modelId="{F136D73A-4893-4A7D-9CC4-B7E3AFEC5EF4}" type="pres">
      <dgm:prSet presAssocID="{8C863F19-870F-4DC4-9611-58A6E2EFCF49}" presName="parentText" presStyleLbl="node1" presStyleIdx="4" presStyleCnt="5">
        <dgm:presLayoutVars>
          <dgm:chMax val="0"/>
          <dgm:bulletEnabled val="1"/>
        </dgm:presLayoutVars>
      </dgm:prSet>
      <dgm:spPr/>
    </dgm:pt>
  </dgm:ptLst>
  <dgm:cxnLst>
    <dgm:cxn modelId="{835E0905-77A3-4EE3-849D-F34A342E5A26}" srcId="{B51A86DB-63AD-419E-B49F-3066B3C31D03}" destId="{6697C4C3-727F-40F3-882C-3A05E6113EC8}" srcOrd="0" destOrd="0" parTransId="{D52B791F-DE97-483A-81AD-DED843D68984}" sibTransId="{745A9ADF-05A1-48A6-9B06-1AC6486DA819}"/>
    <dgm:cxn modelId="{6A398D07-2F21-42B7-A7F4-1498E3021280}" srcId="{B51A86DB-63AD-419E-B49F-3066B3C31D03}" destId="{14807B9E-B63C-4704-AEBC-6A94EFB3A997}" srcOrd="3" destOrd="0" parTransId="{E46BCE6C-0E6F-4FF1-A9BD-94F2E4F4A42F}" sibTransId="{652FC787-5748-4369-8F5E-84D9B395C2DF}"/>
    <dgm:cxn modelId="{C1B8F932-7DFD-4F0E-AE97-0AE0252E98BD}" srcId="{B51A86DB-63AD-419E-B49F-3066B3C31D03}" destId="{2BB7BEF7-2EF7-4C20-AFF6-F74A3AFA1074}" srcOrd="2" destOrd="0" parTransId="{8414EDAD-C8B3-4A38-8929-277C798AD755}" sibTransId="{6DD757B5-CCE7-47BC-B5BC-75EDA6D487C4}"/>
    <dgm:cxn modelId="{A88F4E3C-382D-46EC-8389-6DC0C6BAEF31}" srcId="{B51A86DB-63AD-419E-B49F-3066B3C31D03}" destId="{8C863F19-870F-4DC4-9611-58A6E2EFCF49}" srcOrd="4" destOrd="0" parTransId="{51068070-B217-45FD-A5F1-D9262AD11610}" sibTransId="{0A492D89-694A-48D8-9F74-FC90C17E4E45}"/>
    <dgm:cxn modelId="{8EEE693E-33E7-414A-97BB-4BE6B4ACF47C}" srcId="{B51A86DB-63AD-419E-B49F-3066B3C31D03}" destId="{F51E2A7D-C9D8-41EC-9EFF-861A52251189}" srcOrd="1" destOrd="0" parTransId="{1246E538-03DE-427E-8E56-524B4EB5B69E}" sibTransId="{4A636358-3C43-4FDE-98AF-C81350E070A6}"/>
    <dgm:cxn modelId="{F621168B-BC19-469B-A36A-BB97449E28B6}" type="presOf" srcId="{B51A86DB-63AD-419E-B49F-3066B3C31D03}" destId="{6EB987EE-0496-477D-A05F-45EDD9DB3DC9}" srcOrd="0" destOrd="0" presId="urn:microsoft.com/office/officeart/2005/8/layout/vList2"/>
    <dgm:cxn modelId="{5FC35E99-1497-48AC-9789-001034DC47B3}" type="presOf" srcId="{14807B9E-B63C-4704-AEBC-6A94EFB3A997}" destId="{A76218DC-7832-4313-8FAD-182266632097}" srcOrd="0" destOrd="0" presId="urn:microsoft.com/office/officeart/2005/8/layout/vList2"/>
    <dgm:cxn modelId="{EF01469F-50FC-41D9-82D2-7D89CCFB0EE8}" type="presOf" srcId="{F51E2A7D-C9D8-41EC-9EFF-861A52251189}" destId="{4B7A980D-E86C-4797-91DF-4D10FE2D6841}" srcOrd="0" destOrd="0" presId="urn:microsoft.com/office/officeart/2005/8/layout/vList2"/>
    <dgm:cxn modelId="{DD34E3B8-C231-4AE2-82AA-B323248C9734}" type="presOf" srcId="{2BB7BEF7-2EF7-4C20-AFF6-F74A3AFA1074}" destId="{BC8B5EDC-B516-475B-B2A7-C34F6A7DDB25}" srcOrd="0" destOrd="0" presId="urn:microsoft.com/office/officeart/2005/8/layout/vList2"/>
    <dgm:cxn modelId="{B67DF9D6-8C40-424C-8944-D3FCBAE78048}" type="presOf" srcId="{8C863F19-870F-4DC4-9611-58A6E2EFCF49}" destId="{F136D73A-4893-4A7D-9CC4-B7E3AFEC5EF4}" srcOrd="0" destOrd="0" presId="urn:microsoft.com/office/officeart/2005/8/layout/vList2"/>
    <dgm:cxn modelId="{C29F77F5-BECC-46A1-AA02-D37F41BC078B}" type="presOf" srcId="{6697C4C3-727F-40F3-882C-3A05E6113EC8}" destId="{8BACF011-F15D-490D-8186-7820D29FBB6C}" srcOrd="0" destOrd="0" presId="urn:microsoft.com/office/officeart/2005/8/layout/vList2"/>
    <dgm:cxn modelId="{DC0F22F8-51E8-48FC-B3B2-2112B84D9D01}" type="presParOf" srcId="{6EB987EE-0496-477D-A05F-45EDD9DB3DC9}" destId="{8BACF011-F15D-490D-8186-7820D29FBB6C}" srcOrd="0" destOrd="0" presId="urn:microsoft.com/office/officeart/2005/8/layout/vList2"/>
    <dgm:cxn modelId="{0903AA05-0882-4621-8D67-92B2B9D4CC07}" type="presParOf" srcId="{6EB987EE-0496-477D-A05F-45EDD9DB3DC9}" destId="{DDBA3DFC-1314-4C99-B61B-2A46093D35C7}" srcOrd="1" destOrd="0" presId="urn:microsoft.com/office/officeart/2005/8/layout/vList2"/>
    <dgm:cxn modelId="{82F25119-4A81-43FE-AD2E-F33F7E8CD848}" type="presParOf" srcId="{6EB987EE-0496-477D-A05F-45EDD9DB3DC9}" destId="{4B7A980D-E86C-4797-91DF-4D10FE2D6841}" srcOrd="2" destOrd="0" presId="urn:microsoft.com/office/officeart/2005/8/layout/vList2"/>
    <dgm:cxn modelId="{85605E05-EDD4-40FF-9E16-3C0934740C39}" type="presParOf" srcId="{6EB987EE-0496-477D-A05F-45EDD9DB3DC9}" destId="{ED74AA73-663E-4D14-B3DD-BF7E7DDFE0F2}" srcOrd="3" destOrd="0" presId="urn:microsoft.com/office/officeart/2005/8/layout/vList2"/>
    <dgm:cxn modelId="{3D830750-824B-4E6F-807A-3CB4004662A7}" type="presParOf" srcId="{6EB987EE-0496-477D-A05F-45EDD9DB3DC9}" destId="{BC8B5EDC-B516-475B-B2A7-C34F6A7DDB25}" srcOrd="4" destOrd="0" presId="urn:microsoft.com/office/officeart/2005/8/layout/vList2"/>
    <dgm:cxn modelId="{9E26F476-660F-46D1-AAC1-8F741EFBE9B2}" type="presParOf" srcId="{6EB987EE-0496-477D-A05F-45EDD9DB3DC9}" destId="{6A1DBFE4-F090-4929-B0DA-06CD92B13627}" srcOrd="5" destOrd="0" presId="urn:microsoft.com/office/officeart/2005/8/layout/vList2"/>
    <dgm:cxn modelId="{47135499-3FC6-4833-99DF-33D865BFE72C}" type="presParOf" srcId="{6EB987EE-0496-477D-A05F-45EDD9DB3DC9}" destId="{A76218DC-7832-4313-8FAD-182266632097}" srcOrd="6" destOrd="0" presId="urn:microsoft.com/office/officeart/2005/8/layout/vList2"/>
    <dgm:cxn modelId="{12E56AB1-6EC7-4046-AC19-721B0AACCE1E}" type="presParOf" srcId="{6EB987EE-0496-477D-A05F-45EDD9DB3DC9}" destId="{CFDCED04-0282-40EA-BFCB-4DF82F281B16}" srcOrd="7" destOrd="0" presId="urn:microsoft.com/office/officeart/2005/8/layout/vList2"/>
    <dgm:cxn modelId="{FC18F759-E526-456A-85B8-8BE07D7CD7C2}" type="presParOf" srcId="{6EB987EE-0496-477D-A05F-45EDD9DB3DC9}" destId="{F136D73A-4893-4A7D-9CC4-B7E3AFEC5EF4}"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E7C2137C-903E-43A1-924B-F4118D6FC626}">
      <dgm:prSet phldrT="[Texto]" custT="1"/>
      <dgm:spPr/>
      <dgm:t>
        <a:bodyPr/>
        <a:lstStyle/>
        <a:p>
          <a:r>
            <a:rPr lang="pt-BR" sz="2800" b="0" i="0" dirty="0">
              <a:latin typeface="Bahnschrift Condensed" panose="020B0502040204020203" pitchFamily="34" charset="0"/>
            </a:rPr>
            <a:t>Checar vacinas antes de desvincular criança da área.</a:t>
          </a:r>
          <a:endParaRPr lang="pt-BR" sz="2800" dirty="0">
            <a:latin typeface="Bahnschrift Condensed" panose="020B0502040204020203" pitchFamily="34" charset="0"/>
          </a:endParaRPr>
        </a:p>
      </dgm:t>
    </dgm:pt>
    <dgm:pt modelId="{8279C672-492B-435D-8638-4D5B8F328C6C}" type="parTrans" cxnId="{671BD58A-E8E2-4706-B397-496EE3568E3C}">
      <dgm:prSet/>
      <dgm:spPr/>
      <dgm:t>
        <a:bodyPr/>
        <a:lstStyle/>
        <a:p>
          <a:endParaRPr lang="pt-BR" sz="2800">
            <a:latin typeface="Bahnschrift Condensed" panose="020B0502040204020203" pitchFamily="34" charset="0"/>
          </a:endParaRPr>
        </a:p>
      </dgm:t>
    </dgm:pt>
    <dgm:pt modelId="{1D6ACDCF-C7DF-4786-B915-9E615E29678F}" type="sibTrans" cxnId="{671BD58A-E8E2-4706-B397-496EE3568E3C}">
      <dgm:prSet/>
      <dgm:spPr/>
      <dgm:t>
        <a:bodyPr/>
        <a:lstStyle/>
        <a:p>
          <a:endParaRPr lang="pt-BR" sz="2800">
            <a:latin typeface="Bahnschrift Condensed" panose="020B0502040204020203" pitchFamily="34" charset="0"/>
          </a:endParaRPr>
        </a:p>
      </dgm:t>
    </dgm:pt>
    <dgm:pt modelId="{7225224A-6F7E-4085-8397-57857B178E60}">
      <dgm:prSet phldrT="[Texto]" custT="1"/>
      <dgm:spPr/>
      <dgm:t>
        <a:bodyPr/>
        <a:lstStyle/>
        <a:p>
          <a:r>
            <a:rPr lang="pt-BR" sz="2800" b="0" i="0" dirty="0">
              <a:latin typeface="Bahnschrift Condensed" panose="020B0502040204020203" pitchFamily="34" charset="0"/>
            </a:rPr>
            <a:t>Atualizar o cadastro com o CPF da criança, preferencialmente usando o CPF como identificador.</a:t>
          </a:r>
          <a:endParaRPr lang="pt-BR" sz="2800" dirty="0">
            <a:latin typeface="Bahnschrift Condensed" panose="020B0502040204020203" pitchFamily="34" charset="0"/>
          </a:endParaRPr>
        </a:p>
      </dgm:t>
    </dgm:pt>
    <dgm:pt modelId="{39767E4A-0FD8-4E55-A511-8AE537114B83}" type="parTrans" cxnId="{CCA289D2-EF4E-4A7E-B8C4-5731729E6EEF}">
      <dgm:prSet/>
      <dgm:spPr/>
      <dgm:t>
        <a:bodyPr/>
        <a:lstStyle/>
        <a:p>
          <a:endParaRPr lang="pt-BR" sz="2800">
            <a:latin typeface="Bahnschrift Condensed" panose="020B0502040204020203" pitchFamily="34" charset="0"/>
          </a:endParaRPr>
        </a:p>
      </dgm:t>
    </dgm:pt>
    <dgm:pt modelId="{7950D928-EC27-44AF-ADE0-02ADD53DE48F}" type="sibTrans" cxnId="{CCA289D2-EF4E-4A7E-B8C4-5731729E6EEF}">
      <dgm:prSet/>
      <dgm:spPr/>
      <dgm:t>
        <a:bodyPr/>
        <a:lstStyle/>
        <a:p>
          <a:endParaRPr lang="pt-BR" sz="2800">
            <a:latin typeface="Bahnschrift Condensed" panose="020B0502040204020203" pitchFamily="34" charset="0"/>
          </a:endParaRPr>
        </a:p>
      </dgm:t>
    </dgm:pt>
    <dgm:pt modelId="{E850B65B-BBB6-4725-95C9-C4EB492A17A8}">
      <dgm:prSet phldrT="[Texto]" custT="1"/>
      <dgm:spPr/>
      <dgm:t>
        <a:bodyPr/>
        <a:lstStyle/>
        <a:p>
          <a:r>
            <a:rPr lang="pt-BR" sz="2800" dirty="0">
              <a:latin typeface="Bahnschrift Condensed" panose="020B0502040204020203" pitchFamily="34" charset="0"/>
            </a:rPr>
            <a:t>Registro vacinal tem que ser registrado no PEC e não no CDS</a:t>
          </a:r>
        </a:p>
      </dgm:t>
    </dgm:pt>
    <dgm:pt modelId="{5C1E2158-0414-4E45-85B4-1007CADB395A}" type="parTrans" cxnId="{D2F4C538-CD05-4402-A559-8E77CD06D975}">
      <dgm:prSet/>
      <dgm:spPr/>
      <dgm:t>
        <a:bodyPr/>
        <a:lstStyle/>
        <a:p>
          <a:endParaRPr lang="pt-BR"/>
        </a:p>
      </dgm:t>
    </dgm:pt>
    <dgm:pt modelId="{3B805F07-AA1B-4D9E-A026-8F6A5A1FE6B5}" type="sibTrans" cxnId="{D2F4C538-CD05-4402-A559-8E77CD06D975}">
      <dgm:prSet/>
      <dgm:spPr/>
      <dgm:t>
        <a:bodyPr/>
        <a:lstStyle/>
        <a:p>
          <a:endParaRPr lang="pt-BR"/>
        </a:p>
      </dgm:t>
    </dgm:pt>
    <dgm:pt modelId="{6EB987EE-0496-477D-A05F-45EDD9DB3DC9}" type="pres">
      <dgm:prSet presAssocID="{B51A86DB-63AD-419E-B49F-3066B3C31D03}" presName="linear" presStyleCnt="0">
        <dgm:presLayoutVars>
          <dgm:animLvl val="lvl"/>
          <dgm:resizeHandles val="exact"/>
        </dgm:presLayoutVars>
      </dgm:prSet>
      <dgm:spPr/>
    </dgm:pt>
    <dgm:pt modelId="{6713AE9B-E8DF-45B7-BDBF-C6BB44D11A9B}" type="pres">
      <dgm:prSet presAssocID="{E7C2137C-903E-43A1-924B-F4118D6FC626}" presName="parentText" presStyleLbl="node1" presStyleIdx="0" presStyleCnt="3">
        <dgm:presLayoutVars>
          <dgm:chMax val="0"/>
          <dgm:bulletEnabled val="1"/>
        </dgm:presLayoutVars>
      </dgm:prSet>
      <dgm:spPr/>
    </dgm:pt>
    <dgm:pt modelId="{B28C8F67-8BB1-4988-8145-8B89CAAA69BB}" type="pres">
      <dgm:prSet presAssocID="{1D6ACDCF-C7DF-4786-B915-9E615E29678F}" presName="spacer" presStyleCnt="0"/>
      <dgm:spPr/>
    </dgm:pt>
    <dgm:pt modelId="{DEED0281-DD24-4725-A430-44E8B1517E61}" type="pres">
      <dgm:prSet presAssocID="{7225224A-6F7E-4085-8397-57857B178E60}" presName="parentText" presStyleLbl="node1" presStyleIdx="1" presStyleCnt="3">
        <dgm:presLayoutVars>
          <dgm:chMax val="0"/>
          <dgm:bulletEnabled val="1"/>
        </dgm:presLayoutVars>
      </dgm:prSet>
      <dgm:spPr/>
    </dgm:pt>
    <dgm:pt modelId="{2ACF970F-508A-4B17-98C8-D375320A0DC2}" type="pres">
      <dgm:prSet presAssocID="{7950D928-EC27-44AF-ADE0-02ADD53DE48F}" presName="spacer" presStyleCnt="0"/>
      <dgm:spPr/>
    </dgm:pt>
    <dgm:pt modelId="{11A78CF4-9A0F-49BC-AFAF-BFA62FA31137}" type="pres">
      <dgm:prSet presAssocID="{E850B65B-BBB6-4725-95C9-C4EB492A17A8}" presName="parentText" presStyleLbl="node1" presStyleIdx="2" presStyleCnt="3">
        <dgm:presLayoutVars>
          <dgm:chMax val="0"/>
          <dgm:bulletEnabled val="1"/>
        </dgm:presLayoutVars>
      </dgm:prSet>
      <dgm:spPr/>
    </dgm:pt>
  </dgm:ptLst>
  <dgm:cxnLst>
    <dgm:cxn modelId="{D2F4C538-CD05-4402-A559-8E77CD06D975}" srcId="{B51A86DB-63AD-419E-B49F-3066B3C31D03}" destId="{E850B65B-BBB6-4725-95C9-C4EB492A17A8}" srcOrd="2" destOrd="0" parTransId="{5C1E2158-0414-4E45-85B4-1007CADB395A}" sibTransId="{3B805F07-AA1B-4D9E-A026-8F6A5A1FE6B5}"/>
    <dgm:cxn modelId="{2AF9BD5C-C683-41BD-9A7B-C383EFC2391F}" type="presOf" srcId="{7225224A-6F7E-4085-8397-57857B178E60}" destId="{DEED0281-DD24-4725-A430-44E8B1517E61}" srcOrd="0" destOrd="0" presId="urn:microsoft.com/office/officeart/2005/8/layout/vList2"/>
    <dgm:cxn modelId="{671BD58A-E8E2-4706-B397-496EE3568E3C}" srcId="{B51A86DB-63AD-419E-B49F-3066B3C31D03}" destId="{E7C2137C-903E-43A1-924B-F4118D6FC626}" srcOrd="0" destOrd="0" parTransId="{8279C672-492B-435D-8638-4D5B8F328C6C}" sibTransId="{1D6ACDCF-C7DF-4786-B915-9E615E29678F}"/>
    <dgm:cxn modelId="{F621168B-BC19-469B-A36A-BB97449E28B6}" type="presOf" srcId="{B51A86DB-63AD-419E-B49F-3066B3C31D03}" destId="{6EB987EE-0496-477D-A05F-45EDD9DB3DC9}" srcOrd="0" destOrd="0" presId="urn:microsoft.com/office/officeart/2005/8/layout/vList2"/>
    <dgm:cxn modelId="{798226A5-912F-4B7B-B9B6-0D3954C93A79}" type="presOf" srcId="{E7C2137C-903E-43A1-924B-F4118D6FC626}" destId="{6713AE9B-E8DF-45B7-BDBF-C6BB44D11A9B}" srcOrd="0" destOrd="0" presId="urn:microsoft.com/office/officeart/2005/8/layout/vList2"/>
    <dgm:cxn modelId="{6D8C34C9-6DAB-4479-980F-45F1BE381702}" type="presOf" srcId="{E850B65B-BBB6-4725-95C9-C4EB492A17A8}" destId="{11A78CF4-9A0F-49BC-AFAF-BFA62FA31137}" srcOrd="0" destOrd="0" presId="urn:microsoft.com/office/officeart/2005/8/layout/vList2"/>
    <dgm:cxn modelId="{CCA289D2-EF4E-4A7E-B8C4-5731729E6EEF}" srcId="{B51A86DB-63AD-419E-B49F-3066B3C31D03}" destId="{7225224A-6F7E-4085-8397-57857B178E60}" srcOrd="1" destOrd="0" parTransId="{39767E4A-0FD8-4E55-A511-8AE537114B83}" sibTransId="{7950D928-EC27-44AF-ADE0-02ADD53DE48F}"/>
    <dgm:cxn modelId="{254BF64E-B435-465A-98F5-38E4FD1411EE}" type="presParOf" srcId="{6EB987EE-0496-477D-A05F-45EDD9DB3DC9}" destId="{6713AE9B-E8DF-45B7-BDBF-C6BB44D11A9B}" srcOrd="0" destOrd="0" presId="urn:microsoft.com/office/officeart/2005/8/layout/vList2"/>
    <dgm:cxn modelId="{A26403DF-6F2D-4B09-9E33-FB6A1EBE8A9E}" type="presParOf" srcId="{6EB987EE-0496-477D-A05F-45EDD9DB3DC9}" destId="{B28C8F67-8BB1-4988-8145-8B89CAAA69BB}" srcOrd="1" destOrd="0" presId="urn:microsoft.com/office/officeart/2005/8/layout/vList2"/>
    <dgm:cxn modelId="{3F564A14-EFEF-4F2B-88B0-4DCD00084353}" type="presParOf" srcId="{6EB987EE-0496-477D-A05F-45EDD9DB3DC9}" destId="{DEED0281-DD24-4725-A430-44E8B1517E61}" srcOrd="2" destOrd="0" presId="urn:microsoft.com/office/officeart/2005/8/layout/vList2"/>
    <dgm:cxn modelId="{673483E6-4A3A-41BD-8C4E-8325FA1EFE91}" type="presParOf" srcId="{6EB987EE-0496-477D-A05F-45EDD9DB3DC9}" destId="{2ACF970F-508A-4B17-98C8-D375320A0DC2}" srcOrd="3" destOrd="0" presId="urn:microsoft.com/office/officeart/2005/8/layout/vList2"/>
    <dgm:cxn modelId="{49E35FB6-55EF-4244-A046-B06D77CA9B4A}" type="presParOf" srcId="{6EB987EE-0496-477D-A05F-45EDD9DB3DC9}" destId="{11A78CF4-9A0F-49BC-AFAF-BFA62FA31137}"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6697C4C3-727F-40F3-882C-3A05E6113EC8}">
      <dgm:prSet phldrT="[Texto]" custT="1"/>
      <dgm:spPr/>
      <dgm:t>
        <a:bodyPr/>
        <a:lstStyle/>
        <a:p>
          <a:r>
            <a:rPr lang="pt-BR" sz="3200" dirty="0">
              <a:latin typeface="Bahnschrift Condensed" panose="020B0502040204020203" pitchFamily="34" charset="0"/>
            </a:rPr>
            <a:t>O cálculo do indicador considera </a:t>
          </a:r>
          <a:r>
            <a:rPr lang="pt-BR" sz="3200" b="0" i="0" dirty="0">
              <a:latin typeface="Bahnschrift Condensed" panose="020B0502040204020203" pitchFamily="34" charset="0"/>
            </a:rPr>
            <a:t>pessoas hipertensas as autorreferidas ou acompanhadas pela condição no atendimento individual.</a:t>
          </a:r>
          <a:endParaRPr lang="pt-BR" sz="3200" dirty="0">
            <a:latin typeface="Bahnschrift Condensed" panose="020B0502040204020203" pitchFamily="34" charset="0"/>
          </a:endParaRPr>
        </a:p>
      </dgm:t>
    </dgm:pt>
    <dgm:pt modelId="{D52B791F-DE97-483A-81AD-DED843D68984}" type="parTrans" cxnId="{835E0905-77A3-4EE3-849D-F34A342E5A26}">
      <dgm:prSet/>
      <dgm:spPr/>
      <dgm:t>
        <a:bodyPr/>
        <a:lstStyle/>
        <a:p>
          <a:endParaRPr lang="pt-BR" sz="3200">
            <a:latin typeface="Bahnschrift Condensed" panose="020B0502040204020203" pitchFamily="34" charset="0"/>
          </a:endParaRPr>
        </a:p>
      </dgm:t>
    </dgm:pt>
    <dgm:pt modelId="{745A9ADF-05A1-48A6-9B06-1AC6486DA819}" type="sibTrans" cxnId="{835E0905-77A3-4EE3-849D-F34A342E5A26}">
      <dgm:prSet/>
      <dgm:spPr/>
      <dgm:t>
        <a:bodyPr/>
        <a:lstStyle/>
        <a:p>
          <a:endParaRPr lang="pt-BR" sz="3200">
            <a:latin typeface="Bahnschrift Condensed" panose="020B0502040204020203" pitchFamily="34" charset="0"/>
          </a:endParaRPr>
        </a:p>
      </dgm:t>
    </dgm:pt>
    <dgm:pt modelId="{74A6E3F7-F251-49E9-A26D-F57C4DDC0F34}">
      <dgm:prSet phldrT="[Texto]" custT="1"/>
      <dgm:spPr/>
      <dgm:t>
        <a:bodyPr/>
        <a:lstStyle/>
        <a:p>
          <a:r>
            <a:rPr lang="pt-BR" sz="3200" dirty="0">
              <a:latin typeface="Bahnschrift Condensed" panose="020B0502040204020203" pitchFamily="34" charset="0"/>
            </a:rPr>
            <a:t>Todos os atendimentos de hipertensos devem ser colocados em condição</a:t>
          </a:r>
        </a:p>
      </dgm:t>
    </dgm:pt>
    <dgm:pt modelId="{E46FDBFC-8EFB-4BFD-98AF-E876D7FA7853}" type="parTrans" cxnId="{C34A8F11-3C55-461C-B67E-5F05217D3BA2}">
      <dgm:prSet/>
      <dgm:spPr/>
      <dgm:t>
        <a:bodyPr/>
        <a:lstStyle/>
        <a:p>
          <a:endParaRPr lang="pt-BR" sz="3200">
            <a:latin typeface="Bahnschrift Condensed" panose="020B0502040204020203" pitchFamily="34" charset="0"/>
          </a:endParaRPr>
        </a:p>
      </dgm:t>
    </dgm:pt>
    <dgm:pt modelId="{2768DDDD-0B01-4AA5-A6D9-C60EEAB910D3}" type="sibTrans" cxnId="{C34A8F11-3C55-461C-B67E-5F05217D3BA2}">
      <dgm:prSet/>
      <dgm:spPr/>
      <dgm:t>
        <a:bodyPr/>
        <a:lstStyle/>
        <a:p>
          <a:endParaRPr lang="pt-BR" sz="3200">
            <a:latin typeface="Bahnschrift Condensed" panose="020B0502040204020203" pitchFamily="34" charset="0"/>
          </a:endParaRPr>
        </a:p>
      </dgm:t>
    </dgm:pt>
    <dgm:pt modelId="{5656AC6D-4CBF-4FDB-88E3-16750D0A1923}">
      <dgm:prSet phldrT="[Texto]" custT="1"/>
      <dgm:spPr/>
      <dgm:t>
        <a:bodyPr/>
        <a:lstStyle/>
        <a:p>
          <a:r>
            <a:rPr lang="pt-BR" sz="3200" dirty="0">
              <a:latin typeface="Bahnschrift Condensed" panose="020B0502040204020203" pitchFamily="34" charset="0"/>
            </a:rPr>
            <a:t>O técnico deve e</a:t>
          </a:r>
          <a:r>
            <a:rPr lang="pt-BR" sz="3200" b="0" i="0" dirty="0">
              <a:latin typeface="Bahnschrift Condensed" panose="020B0502040204020203" pitchFamily="34" charset="0"/>
            </a:rPr>
            <a:t>ncaminhar para médico ou enfermeiro incluir hipertensão nos 'problemas/condições' se não estiver registrado na folha de rosto.</a:t>
          </a:r>
          <a:endParaRPr lang="pt-BR" sz="3200" dirty="0">
            <a:latin typeface="Bahnschrift Condensed" panose="020B0502040204020203" pitchFamily="34" charset="0"/>
          </a:endParaRPr>
        </a:p>
      </dgm:t>
    </dgm:pt>
    <dgm:pt modelId="{C8A59597-4923-4554-8637-5BB2C11B9490}" type="parTrans" cxnId="{AB1D115B-D0D3-4370-BEF4-A294BFAB4B1F}">
      <dgm:prSet/>
      <dgm:spPr/>
      <dgm:t>
        <a:bodyPr/>
        <a:lstStyle/>
        <a:p>
          <a:endParaRPr lang="pt-BR" sz="3200">
            <a:latin typeface="Bahnschrift Condensed" panose="020B0502040204020203" pitchFamily="34" charset="0"/>
          </a:endParaRPr>
        </a:p>
      </dgm:t>
    </dgm:pt>
    <dgm:pt modelId="{ACB82CD1-EADF-47DE-833B-87E327E03A56}" type="sibTrans" cxnId="{AB1D115B-D0D3-4370-BEF4-A294BFAB4B1F}">
      <dgm:prSet/>
      <dgm:spPr/>
      <dgm:t>
        <a:bodyPr/>
        <a:lstStyle/>
        <a:p>
          <a:endParaRPr lang="pt-BR" sz="3200">
            <a:latin typeface="Bahnschrift Condensed" panose="020B0502040204020203" pitchFamily="34" charset="0"/>
          </a:endParaRPr>
        </a:p>
      </dgm:t>
    </dgm:pt>
    <dgm:pt modelId="{079908FE-7220-4257-BBA3-7EA744997D41}">
      <dgm:prSet phldrT="[Texto]" custT="1"/>
      <dgm:spPr/>
      <dgm:t>
        <a:bodyPr/>
        <a:lstStyle/>
        <a:p>
          <a:r>
            <a:rPr lang="pt-BR" sz="3200" b="0" i="0" dirty="0">
              <a:latin typeface="Bahnschrift Condensed" panose="020B0502040204020203" pitchFamily="34" charset="0"/>
            </a:rPr>
            <a:t>PA verificada na escuta inicial não conta no indicador de hipertensão</a:t>
          </a:r>
          <a:endParaRPr lang="pt-BR" sz="3200" dirty="0">
            <a:latin typeface="Bahnschrift Condensed" panose="020B0502040204020203" pitchFamily="34" charset="0"/>
          </a:endParaRPr>
        </a:p>
      </dgm:t>
    </dgm:pt>
    <dgm:pt modelId="{FC84027F-A63D-4D94-9B5B-F35F9F8A79CE}" type="parTrans" cxnId="{420902CA-DFD8-41C9-BD43-EA6FC88D47FA}">
      <dgm:prSet/>
      <dgm:spPr/>
      <dgm:t>
        <a:bodyPr/>
        <a:lstStyle/>
        <a:p>
          <a:endParaRPr lang="pt-BR" sz="3200">
            <a:latin typeface="Bahnschrift Condensed" panose="020B0502040204020203" pitchFamily="34" charset="0"/>
          </a:endParaRPr>
        </a:p>
      </dgm:t>
    </dgm:pt>
    <dgm:pt modelId="{4387059D-8822-4517-AACF-F6027755B897}" type="sibTrans" cxnId="{420902CA-DFD8-41C9-BD43-EA6FC88D47FA}">
      <dgm:prSet/>
      <dgm:spPr/>
      <dgm:t>
        <a:bodyPr/>
        <a:lstStyle/>
        <a:p>
          <a:endParaRPr lang="pt-BR" sz="3200">
            <a:latin typeface="Bahnschrift Condensed" panose="020B0502040204020203" pitchFamily="34" charset="0"/>
          </a:endParaRPr>
        </a:p>
      </dgm:t>
    </dgm:pt>
    <dgm:pt modelId="{E09F68EF-35E4-441A-AFB9-850197ED6D13}">
      <dgm:prSet phldrT="[Texto]" custT="1"/>
      <dgm:spPr/>
      <dgm:t>
        <a:bodyPr/>
        <a:lstStyle/>
        <a:p>
          <a:r>
            <a:rPr lang="pt-BR" sz="3200" b="0" i="0" dirty="0">
              <a:latin typeface="Bahnschrift Condensed" panose="020B0502040204020203" pitchFamily="34" charset="0"/>
            </a:rPr>
            <a:t>Pedir aos ACS que incluam no cadastro individual apenas os pacientes hipertensos que foram identificados pela equipe</a:t>
          </a:r>
          <a:endParaRPr lang="pt-BR" sz="3200" dirty="0">
            <a:latin typeface="Bahnschrift Condensed" panose="020B0502040204020203" pitchFamily="34" charset="0"/>
          </a:endParaRPr>
        </a:p>
      </dgm:t>
    </dgm:pt>
    <dgm:pt modelId="{76506AB5-B0BE-44E5-B8FD-ED85227A5E91}" type="parTrans" cxnId="{5AA573EB-1BC0-40D5-90B1-23C1EA366C97}">
      <dgm:prSet/>
      <dgm:spPr/>
      <dgm:t>
        <a:bodyPr/>
        <a:lstStyle/>
        <a:p>
          <a:endParaRPr lang="pt-BR" sz="3200">
            <a:latin typeface="Bahnschrift Condensed" panose="020B0502040204020203" pitchFamily="34" charset="0"/>
          </a:endParaRPr>
        </a:p>
      </dgm:t>
    </dgm:pt>
    <dgm:pt modelId="{31C4EC50-87CD-4C76-995D-C3091FF90CC7}" type="sibTrans" cxnId="{5AA573EB-1BC0-40D5-90B1-23C1EA366C97}">
      <dgm:prSet/>
      <dgm:spPr/>
      <dgm:t>
        <a:bodyPr/>
        <a:lstStyle/>
        <a:p>
          <a:endParaRPr lang="pt-BR" sz="3200">
            <a:latin typeface="Bahnschrift Condensed" panose="020B0502040204020203" pitchFamily="34" charset="0"/>
          </a:endParaRPr>
        </a:p>
      </dgm:t>
    </dgm:pt>
    <dgm:pt modelId="{6EB987EE-0496-477D-A05F-45EDD9DB3DC9}" type="pres">
      <dgm:prSet presAssocID="{B51A86DB-63AD-419E-B49F-3066B3C31D03}" presName="linear" presStyleCnt="0">
        <dgm:presLayoutVars>
          <dgm:animLvl val="lvl"/>
          <dgm:resizeHandles val="exact"/>
        </dgm:presLayoutVars>
      </dgm:prSet>
      <dgm:spPr/>
    </dgm:pt>
    <dgm:pt modelId="{8BACF011-F15D-490D-8186-7820D29FBB6C}" type="pres">
      <dgm:prSet presAssocID="{6697C4C3-727F-40F3-882C-3A05E6113EC8}" presName="parentText" presStyleLbl="node1" presStyleIdx="0" presStyleCnt="5">
        <dgm:presLayoutVars>
          <dgm:chMax val="0"/>
          <dgm:bulletEnabled val="1"/>
        </dgm:presLayoutVars>
      </dgm:prSet>
      <dgm:spPr/>
    </dgm:pt>
    <dgm:pt modelId="{2418DC4C-F8FC-44D5-9FFE-90995AA0B50D}" type="pres">
      <dgm:prSet presAssocID="{745A9ADF-05A1-48A6-9B06-1AC6486DA819}" presName="spacer" presStyleCnt="0"/>
      <dgm:spPr/>
    </dgm:pt>
    <dgm:pt modelId="{8B845C60-631A-4803-BF4C-E0AE65AC93FF}" type="pres">
      <dgm:prSet presAssocID="{74A6E3F7-F251-49E9-A26D-F57C4DDC0F34}" presName="parentText" presStyleLbl="node1" presStyleIdx="1" presStyleCnt="5">
        <dgm:presLayoutVars>
          <dgm:chMax val="0"/>
          <dgm:bulletEnabled val="1"/>
        </dgm:presLayoutVars>
      </dgm:prSet>
      <dgm:spPr/>
    </dgm:pt>
    <dgm:pt modelId="{2B8DBE93-7548-49E8-B4DE-67BE282B031C}" type="pres">
      <dgm:prSet presAssocID="{2768DDDD-0B01-4AA5-A6D9-C60EEAB910D3}" presName="spacer" presStyleCnt="0"/>
      <dgm:spPr/>
    </dgm:pt>
    <dgm:pt modelId="{B176793E-BE43-42A9-9229-BFE88EE0E955}" type="pres">
      <dgm:prSet presAssocID="{5656AC6D-4CBF-4FDB-88E3-16750D0A1923}" presName="parentText" presStyleLbl="node1" presStyleIdx="2" presStyleCnt="5">
        <dgm:presLayoutVars>
          <dgm:chMax val="0"/>
          <dgm:bulletEnabled val="1"/>
        </dgm:presLayoutVars>
      </dgm:prSet>
      <dgm:spPr/>
    </dgm:pt>
    <dgm:pt modelId="{A6EEB70D-FC2A-44D7-91C7-63039CEBFAA6}" type="pres">
      <dgm:prSet presAssocID="{ACB82CD1-EADF-47DE-833B-87E327E03A56}" presName="spacer" presStyleCnt="0"/>
      <dgm:spPr/>
    </dgm:pt>
    <dgm:pt modelId="{07886446-AF00-4E3F-9DA0-50156947BD88}" type="pres">
      <dgm:prSet presAssocID="{079908FE-7220-4257-BBA3-7EA744997D41}" presName="parentText" presStyleLbl="node1" presStyleIdx="3" presStyleCnt="5">
        <dgm:presLayoutVars>
          <dgm:chMax val="0"/>
          <dgm:bulletEnabled val="1"/>
        </dgm:presLayoutVars>
      </dgm:prSet>
      <dgm:spPr/>
    </dgm:pt>
    <dgm:pt modelId="{BD9CF5A4-D677-47D8-92C1-B061FA8B91F1}" type="pres">
      <dgm:prSet presAssocID="{4387059D-8822-4517-AACF-F6027755B897}" presName="spacer" presStyleCnt="0"/>
      <dgm:spPr/>
    </dgm:pt>
    <dgm:pt modelId="{E294D470-633E-44F7-B01F-30B883612FCB}" type="pres">
      <dgm:prSet presAssocID="{E09F68EF-35E4-441A-AFB9-850197ED6D13}" presName="parentText" presStyleLbl="node1" presStyleIdx="4" presStyleCnt="5">
        <dgm:presLayoutVars>
          <dgm:chMax val="0"/>
          <dgm:bulletEnabled val="1"/>
        </dgm:presLayoutVars>
      </dgm:prSet>
      <dgm:spPr/>
    </dgm:pt>
  </dgm:ptLst>
  <dgm:cxnLst>
    <dgm:cxn modelId="{835E0905-77A3-4EE3-849D-F34A342E5A26}" srcId="{B51A86DB-63AD-419E-B49F-3066B3C31D03}" destId="{6697C4C3-727F-40F3-882C-3A05E6113EC8}" srcOrd="0" destOrd="0" parTransId="{D52B791F-DE97-483A-81AD-DED843D68984}" sibTransId="{745A9ADF-05A1-48A6-9B06-1AC6486DA819}"/>
    <dgm:cxn modelId="{C34A8F11-3C55-461C-B67E-5F05217D3BA2}" srcId="{B51A86DB-63AD-419E-B49F-3066B3C31D03}" destId="{74A6E3F7-F251-49E9-A26D-F57C4DDC0F34}" srcOrd="1" destOrd="0" parTransId="{E46FDBFC-8EFB-4BFD-98AF-E876D7FA7853}" sibTransId="{2768DDDD-0B01-4AA5-A6D9-C60EEAB910D3}"/>
    <dgm:cxn modelId="{6D9F8A29-9E40-407E-B5A0-219569C7403E}" type="presOf" srcId="{E09F68EF-35E4-441A-AFB9-850197ED6D13}" destId="{E294D470-633E-44F7-B01F-30B883612FCB}" srcOrd="0" destOrd="0" presId="urn:microsoft.com/office/officeart/2005/8/layout/vList2"/>
    <dgm:cxn modelId="{AB1D115B-D0D3-4370-BEF4-A294BFAB4B1F}" srcId="{B51A86DB-63AD-419E-B49F-3066B3C31D03}" destId="{5656AC6D-4CBF-4FDB-88E3-16750D0A1923}" srcOrd="2" destOrd="0" parTransId="{C8A59597-4923-4554-8637-5BB2C11B9490}" sibTransId="{ACB82CD1-EADF-47DE-833B-87E327E03A56}"/>
    <dgm:cxn modelId="{CED1217E-6C34-41AE-A517-2BEB10870C14}" type="presOf" srcId="{079908FE-7220-4257-BBA3-7EA744997D41}" destId="{07886446-AF00-4E3F-9DA0-50156947BD88}" srcOrd="0" destOrd="0" presId="urn:microsoft.com/office/officeart/2005/8/layout/vList2"/>
    <dgm:cxn modelId="{F621168B-BC19-469B-A36A-BB97449E28B6}" type="presOf" srcId="{B51A86DB-63AD-419E-B49F-3066B3C31D03}" destId="{6EB987EE-0496-477D-A05F-45EDD9DB3DC9}" srcOrd="0" destOrd="0" presId="urn:microsoft.com/office/officeart/2005/8/layout/vList2"/>
    <dgm:cxn modelId="{420902CA-DFD8-41C9-BD43-EA6FC88D47FA}" srcId="{B51A86DB-63AD-419E-B49F-3066B3C31D03}" destId="{079908FE-7220-4257-BBA3-7EA744997D41}" srcOrd="3" destOrd="0" parTransId="{FC84027F-A63D-4D94-9B5B-F35F9F8A79CE}" sibTransId="{4387059D-8822-4517-AACF-F6027755B897}"/>
    <dgm:cxn modelId="{348FEFE9-747A-4723-91D9-D1B7E37AE41E}" type="presOf" srcId="{5656AC6D-4CBF-4FDB-88E3-16750D0A1923}" destId="{B176793E-BE43-42A9-9229-BFE88EE0E955}" srcOrd="0" destOrd="0" presId="urn:microsoft.com/office/officeart/2005/8/layout/vList2"/>
    <dgm:cxn modelId="{5AA573EB-1BC0-40D5-90B1-23C1EA366C97}" srcId="{B51A86DB-63AD-419E-B49F-3066B3C31D03}" destId="{E09F68EF-35E4-441A-AFB9-850197ED6D13}" srcOrd="4" destOrd="0" parTransId="{76506AB5-B0BE-44E5-B8FD-ED85227A5E91}" sibTransId="{31C4EC50-87CD-4C76-995D-C3091FF90CC7}"/>
    <dgm:cxn modelId="{6F4B49EC-B178-4713-ADD2-B278E666EFA1}" type="presOf" srcId="{74A6E3F7-F251-49E9-A26D-F57C4DDC0F34}" destId="{8B845C60-631A-4803-BF4C-E0AE65AC93FF}" srcOrd="0" destOrd="0" presId="urn:microsoft.com/office/officeart/2005/8/layout/vList2"/>
    <dgm:cxn modelId="{C29F77F5-BECC-46A1-AA02-D37F41BC078B}" type="presOf" srcId="{6697C4C3-727F-40F3-882C-3A05E6113EC8}" destId="{8BACF011-F15D-490D-8186-7820D29FBB6C}" srcOrd="0" destOrd="0" presId="urn:microsoft.com/office/officeart/2005/8/layout/vList2"/>
    <dgm:cxn modelId="{DC0F22F8-51E8-48FC-B3B2-2112B84D9D01}" type="presParOf" srcId="{6EB987EE-0496-477D-A05F-45EDD9DB3DC9}" destId="{8BACF011-F15D-490D-8186-7820D29FBB6C}" srcOrd="0" destOrd="0" presId="urn:microsoft.com/office/officeart/2005/8/layout/vList2"/>
    <dgm:cxn modelId="{F2A3506B-C7EA-4751-A761-8F3F483CB88C}" type="presParOf" srcId="{6EB987EE-0496-477D-A05F-45EDD9DB3DC9}" destId="{2418DC4C-F8FC-44D5-9FFE-90995AA0B50D}" srcOrd="1" destOrd="0" presId="urn:microsoft.com/office/officeart/2005/8/layout/vList2"/>
    <dgm:cxn modelId="{EBD58D87-7261-4A74-84A9-AF48E65DA928}" type="presParOf" srcId="{6EB987EE-0496-477D-A05F-45EDD9DB3DC9}" destId="{8B845C60-631A-4803-BF4C-E0AE65AC93FF}" srcOrd="2" destOrd="0" presId="urn:microsoft.com/office/officeart/2005/8/layout/vList2"/>
    <dgm:cxn modelId="{79647297-E554-4377-B8CA-3DB3673FE443}" type="presParOf" srcId="{6EB987EE-0496-477D-A05F-45EDD9DB3DC9}" destId="{2B8DBE93-7548-49E8-B4DE-67BE282B031C}" srcOrd="3" destOrd="0" presId="urn:microsoft.com/office/officeart/2005/8/layout/vList2"/>
    <dgm:cxn modelId="{9C5E2280-60E2-44E0-A42C-413ECCEA0A3F}" type="presParOf" srcId="{6EB987EE-0496-477D-A05F-45EDD9DB3DC9}" destId="{B176793E-BE43-42A9-9229-BFE88EE0E955}" srcOrd="4" destOrd="0" presId="urn:microsoft.com/office/officeart/2005/8/layout/vList2"/>
    <dgm:cxn modelId="{A6560361-6D77-4873-8B25-13940AA2BD3E}" type="presParOf" srcId="{6EB987EE-0496-477D-A05F-45EDD9DB3DC9}" destId="{A6EEB70D-FC2A-44D7-91C7-63039CEBFAA6}" srcOrd="5" destOrd="0" presId="urn:microsoft.com/office/officeart/2005/8/layout/vList2"/>
    <dgm:cxn modelId="{B6F8E82C-0F3F-4B30-9F77-0CB394295CB8}" type="presParOf" srcId="{6EB987EE-0496-477D-A05F-45EDD9DB3DC9}" destId="{07886446-AF00-4E3F-9DA0-50156947BD88}" srcOrd="6" destOrd="0" presId="urn:microsoft.com/office/officeart/2005/8/layout/vList2"/>
    <dgm:cxn modelId="{1835B5CE-3FB4-4368-8DC8-73B42EECBC6E}" type="presParOf" srcId="{6EB987EE-0496-477D-A05F-45EDD9DB3DC9}" destId="{BD9CF5A4-D677-47D8-92C1-B061FA8B91F1}" srcOrd="7" destOrd="0" presId="urn:microsoft.com/office/officeart/2005/8/layout/vList2"/>
    <dgm:cxn modelId="{07877472-E7A4-40FE-B80F-7E39D0702011}" type="presParOf" srcId="{6EB987EE-0496-477D-A05F-45EDD9DB3DC9}" destId="{E294D470-633E-44F7-B01F-30B883612FCB}"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51A86DB-63AD-419E-B49F-3066B3C31D03}" type="doc">
      <dgm:prSet loTypeId="urn:microsoft.com/office/officeart/2005/8/layout/vList2" loCatId="list" qsTypeId="urn:microsoft.com/office/officeart/2005/8/quickstyle/3d1" qsCatId="3D" csTypeId="urn:microsoft.com/office/officeart/2005/8/colors/colorful4" csCatId="colorful" phldr="1"/>
      <dgm:spPr/>
      <dgm:t>
        <a:bodyPr/>
        <a:lstStyle/>
        <a:p>
          <a:endParaRPr lang="pt-BR"/>
        </a:p>
      </dgm:t>
    </dgm:pt>
    <dgm:pt modelId="{6697C4C3-727F-40F3-882C-3A05E6113EC8}">
      <dgm:prSet phldrT="[Texto]" custT="1"/>
      <dgm:spPr/>
      <dgm:t>
        <a:bodyPr/>
        <a:lstStyle/>
        <a:p>
          <a:r>
            <a:rPr lang="pt-BR" sz="2400" b="0" i="0" u="none">
              <a:latin typeface="Bahnschrift Condensed" panose="020B0502040204020203" pitchFamily="34" charset="0"/>
            </a:rPr>
            <a:t>Checar a lista do Sisab dos hipertensos</a:t>
          </a:r>
          <a:endParaRPr lang="pt-BR" sz="2400" dirty="0">
            <a:latin typeface="Bahnschrift Condensed" panose="020B0502040204020203" pitchFamily="34" charset="0"/>
          </a:endParaRPr>
        </a:p>
      </dgm:t>
    </dgm:pt>
    <dgm:pt modelId="{D52B791F-DE97-483A-81AD-DED843D68984}" type="parTrans" cxnId="{835E0905-77A3-4EE3-849D-F34A342E5A26}">
      <dgm:prSet/>
      <dgm:spPr/>
      <dgm:t>
        <a:bodyPr/>
        <a:lstStyle/>
        <a:p>
          <a:endParaRPr lang="pt-BR" sz="2400">
            <a:latin typeface="Bahnschrift Condensed" panose="020B0502040204020203" pitchFamily="34" charset="0"/>
          </a:endParaRPr>
        </a:p>
      </dgm:t>
    </dgm:pt>
    <dgm:pt modelId="{745A9ADF-05A1-48A6-9B06-1AC6486DA819}" type="sibTrans" cxnId="{835E0905-77A3-4EE3-849D-F34A342E5A26}">
      <dgm:prSet/>
      <dgm:spPr/>
      <dgm:t>
        <a:bodyPr/>
        <a:lstStyle/>
        <a:p>
          <a:endParaRPr lang="pt-BR" sz="2400">
            <a:latin typeface="Bahnschrift Condensed" panose="020B0502040204020203" pitchFamily="34" charset="0"/>
          </a:endParaRPr>
        </a:p>
      </dgm:t>
    </dgm:pt>
    <dgm:pt modelId="{1885CFFE-A000-4FF9-A124-E497BA606898}">
      <dgm:prSet phldrT="[Texto]" custT="1"/>
      <dgm:spPr/>
      <dgm:t>
        <a:bodyPr/>
        <a:lstStyle/>
        <a:p>
          <a:r>
            <a:rPr lang="pt-BR" sz="2400" b="0" i="0" dirty="0">
              <a:latin typeface="Bahnschrift Condensed" panose="020B0502040204020203" pitchFamily="34" charset="0"/>
            </a:rPr>
            <a:t>A orientação é não usar CID ou CIAP correspondente a hipertensão para pacientes com hipertensão eventual que não caracterize hipertensão definitiva. Para gestantes com hipertensão identificada na gravidez atual, usar CID de Hipertensão gestacional. Para pacientes com hipertensão eventual sem diagnóstico prévio, usar CID R030 e para o enfermeiro, usar CIAP: K25.</a:t>
          </a:r>
          <a:endParaRPr lang="pt-BR" sz="2400" dirty="0">
            <a:latin typeface="Bahnschrift Condensed" panose="020B0502040204020203" pitchFamily="34" charset="0"/>
          </a:endParaRPr>
        </a:p>
      </dgm:t>
    </dgm:pt>
    <dgm:pt modelId="{B1F505FE-8342-44C3-B02B-ED5362C24FFE}" type="parTrans" cxnId="{E7D56DB6-464D-4D78-BE06-1C9F00675A10}">
      <dgm:prSet/>
      <dgm:spPr/>
      <dgm:t>
        <a:bodyPr/>
        <a:lstStyle/>
        <a:p>
          <a:endParaRPr lang="pt-BR" sz="2400">
            <a:latin typeface="Bahnschrift Condensed" panose="020B0502040204020203" pitchFamily="34" charset="0"/>
          </a:endParaRPr>
        </a:p>
      </dgm:t>
    </dgm:pt>
    <dgm:pt modelId="{CA2A24F2-5B13-4D19-B39C-5FC9A683A47E}" type="sibTrans" cxnId="{E7D56DB6-464D-4D78-BE06-1C9F00675A10}">
      <dgm:prSet/>
      <dgm:spPr/>
      <dgm:t>
        <a:bodyPr/>
        <a:lstStyle/>
        <a:p>
          <a:endParaRPr lang="pt-BR" sz="2400">
            <a:latin typeface="Bahnschrift Condensed" panose="020B0502040204020203" pitchFamily="34" charset="0"/>
          </a:endParaRPr>
        </a:p>
      </dgm:t>
    </dgm:pt>
    <dgm:pt modelId="{E1DF8CD5-0AF8-4C94-8BAD-D8134417BC01}">
      <dgm:prSet phldrT="[Texto]" custT="1"/>
      <dgm:spPr/>
      <dgm:t>
        <a:bodyPr/>
        <a:lstStyle/>
        <a:p>
          <a:r>
            <a:rPr lang="pt-BR" sz="2400" dirty="0">
              <a:latin typeface="Bahnschrift Condensed" panose="020B0502040204020203" pitchFamily="34" charset="0"/>
            </a:rPr>
            <a:t>Verificar se houve verificação de PA e consulta de hipertensão nos últimos 6 meses</a:t>
          </a:r>
        </a:p>
      </dgm:t>
    </dgm:pt>
    <dgm:pt modelId="{03EB513E-4234-44DB-BE85-68F0E0A54E72}" type="parTrans" cxnId="{454F6BC2-6797-415D-B685-BC8528945725}">
      <dgm:prSet/>
      <dgm:spPr/>
      <dgm:t>
        <a:bodyPr/>
        <a:lstStyle/>
        <a:p>
          <a:endParaRPr lang="pt-BR" sz="2400"/>
        </a:p>
      </dgm:t>
    </dgm:pt>
    <dgm:pt modelId="{BD8C9E98-07AF-482B-8794-62C439DBF791}" type="sibTrans" cxnId="{454F6BC2-6797-415D-B685-BC8528945725}">
      <dgm:prSet/>
      <dgm:spPr/>
      <dgm:t>
        <a:bodyPr/>
        <a:lstStyle/>
        <a:p>
          <a:endParaRPr lang="pt-BR" sz="2400"/>
        </a:p>
      </dgm:t>
    </dgm:pt>
    <dgm:pt modelId="{6EB987EE-0496-477D-A05F-45EDD9DB3DC9}" type="pres">
      <dgm:prSet presAssocID="{B51A86DB-63AD-419E-B49F-3066B3C31D03}" presName="linear" presStyleCnt="0">
        <dgm:presLayoutVars>
          <dgm:animLvl val="lvl"/>
          <dgm:resizeHandles val="exact"/>
        </dgm:presLayoutVars>
      </dgm:prSet>
      <dgm:spPr/>
    </dgm:pt>
    <dgm:pt modelId="{8BACF011-F15D-490D-8186-7820D29FBB6C}" type="pres">
      <dgm:prSet presAssocID="{6697C4C3-727F-40F3-882C-3A05E6113EC8}" presName="parentText" presStyleLbl="node1" presStyleIdx="0" presStyleCnt="3">
        <dgm:presLayoutVars>
          <dgm:chMax val="0"/>
          <dgm:bulletEnabled val="1"/>
        </dgm:presLayoutVars>
      </dgm:prSet>
      <dgm:spPr/>
    </dgm:pt>
    <dgm:pt modelId="{F51C1E19-CF9B-4AB9-8B0C-E1F2249BFADC}" type="pres">
      <dgm:prSet presAssocID="{745A9ADF-05A1-48A6-9B06-1AC6486DA819}" presName="spacer" presStyleCnt="0"/>
      <dgm:spPr/>
    </dgm:pt>
    <dgm:pt modelId="{8631CD15-2475-44AD-B8B6-AD087896CF4B}" type="pres">
      <dgm:prSet presAssocID="{1885CFFE-A000-4FF9-A124-E497BA606898}" presName="parentText" presStyleLbl="node1" presStyleIdx="1" presStyleCnt="3">
        <dgm:presLayoutVars>
          <dgm:chMax val="0"/>
          <dgm:bulletEnabled val="1"/>
        </dgm:presLayoutVars>
      </dgm:prSet>
      <dgm:spPr/>
    </dgm:pt>
    <dgm:pt modelId="{E507DCD4-3F6F-469B-BA2E-0744A3F7EBB9}" type="pres">
      <dgm:prSet presAssocID="{CA2A24F2-5B13-4D19-B39C-5FC9A683A47E}" presName="spacer" presStyleCnt="0"/>
      <dgm:spPr/>
    </dgm:pt>
    <dgm:pt modelId="{7CC53EAB-E56E-449F-BAC8-C7EDA081C562}" type="pres">
      <dgm:prSet presAssocID="{E1DF8CD5-0AF8-4C94-8BAD-D8134417BC01}" presName="parentText" presStyleLbl="node1" presStyleIdx="2" presStyleCnt="3">
        <dgm:presLayoutVars>
          <dgm:chMax val="0"/>
          <dgm:bulletEnabled val="1"/>
        </dgm:presLayoutVars>
      </dgm:prSet>
      <dgm:spPr/>
    </dgm:pt>
  </dgm:ptLst>
  <dgm:cxnLst>
    <dgm:cxn modelId="{835E0905-77A3-4EE3-849D-F34A342E5A26}" srcId="{B51A86DB-63AD-419E-B49F-3066B3C31D03}" destId="{6697C4C3-727F-40F3-882C-3A05E6113EC8}" srcOrd="0" destOrd="0" parTransId="{D52B791F-DE97-483A-81AD-DED843D68984}" sibTransId="{745A9ADF-05A1-48A6-9B06-1AC6486DA819}"/>
    <dgm:cxn modelId="{F621168B-BC19-469B-A36A-BB97449E28B6}" type="presOf" srcId="{B51A86DB-63AD-419E-B49F-3066B3C31D03}" destId="{6EB987EE-0496-477D-A05F-45EDD9DB3DC9}" srcOrd="0" destOrd="0" presId="urn:microsoft.com/office/officeart/2005/8/layout/vList2"/>
    <dgm:cxn modelId="{213ED799-5758-4969-B1E4-FE77FFA6A0D0}" type="presOf" srcId="{E1DF8CD5-0AF8-4C94-8BAD-D8134417BC01}" destId="{7CC53EAB-E56E-449F-BAC8-C7EDA081C562}" srcOrd="0" destOrd="0" presId="urn:microsoft.com/office/officeart/2005/8/layout/vList2"/>
    <dgm:cxn modelId="{E7D56DB6-464D-4D78-BE06-1C9F00675A10}" srcId="{B51A86DB-63AD-419E-B49F-3066B3C31D03}" destId="{1885CFFE-A000-4FF9-A124-E497BA606898}" srcOrd="1" destOrd="0" parTransId="{B1F505FE-8342-44C3-B02B-ED5362C24FFE}" sibTransId="{CA2A24F2-5B13-4D19-B39C-5FC9A683A47E}"/>
    <dgm:cxn modelId="{454F6BC2-6797-415D-B685-BC8528945725}" srcId="{B51A86DB-63AD-419E-B49F-3066B3C31D03}" destId="{E1DF8CD5-0AF8-4C94-8BAD-D8134417BC01}" srcOrd="2" destOrd="0" parTransId="{03EB513E-4234-44DB-BE85-68F0E0A54E72}" sibTransId="{BD8C9E98-07AF-482B-8794-62C439DBF791}"/>
    <dgm:cxn modelId="{C73E86CF-02F8-4FAB-A632-1B301C6506F8}" type="presOf" srcId="{1885CFFE-A000-4FF9-A124-E497BA606898}" destId="{8631CD15-2475-44AD-B8B6-AD087896CF4B}" srcOrd="0" destOrd="0" presId="urn:microsoft.com/office/officeart/2005/8/layout/vList2"/>
    <dgm:cxn modelId="{C29F77F5-BECC-46A1-AA02-D37F41BC078B}" type="presOf" srcId="{6697C4C3-727F-40F3-882C-3A05E6113EC8}" destId="{8BACF011-F15D-490D-8186-7820D29FBB6C}" srcOrd="0" destOrd="0" presId="urn:microsoft.com/office/officeart/2005/8/layout/vList2"/>
    <dgm:cxn modelId="{DC0F22F8-51E8-48FC-B3B2-2112B84D9D01}" type="presParOf" srcId="{6EB987EE-0496-477D-A05F-45EDD9DB3DC9}" destId="{8BACF011-F15D-490D-8186-7820D29FBB6C}" srcOrd="0" destOrd="0" presId="urn:microsoft.com/office/officeart/2005/8/layout/vList2"/>
    <dgm:cxn modelId="{2416A59C-09C3-4F58-A6DA-DB736927E546}" type="presParOf" srcId="{6EB987EE-0496-477D-A05F-45EDD9DB3DC9}" destId="{F51C1E19-CF9B-4AB9-8B0C-E1F2249BFADC}" srcOrd="1" destOrd="0" presId="urn:microsoft.com/office/officeart/2005/8/layout/vList2"/>
    <dgm:cxn modelId="{FFBA8A0A-3CF9-428A-990C-F3E1D7F5A15D}" type="presParOf" srcId="{6EB987EE-0496-477D-A05F-45EDD9DB3DC9}" destId="{8631CD15-2475-44AD-B8B6-AD087896CF4B}" srcOrd="2" destOrd="0" presId="urn:microsoft.com/office/officeart/2005/8/layout/vList2"/>
    <dgm:cxn modelId="{4E5790CC-9507-4479-B43F-10E45BE6FF7C}" type="presParOf" srcId="{6EB987EE-0496-477D-A05F-45EDD9DB3DC9}" destId="{E507DCD4-3F6F-469B-BA2E-0744A3F7EBB9}" srcOrd="3" destOrd="0" presId="urn:microsoft.com/office/officeart/2005/8/layout/vList2"/>
    <dgm:cxn modelId="{93D78E8F-85AC-423E-914E-940F8CEE724D}" type="presParOf" srcId="{6EB987EE-0496-477D-A05F-45EDD9DB3DC9}" destId="{7CC53EAB-E56E-449F-BAC8-C7EDA081C56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AA666-B440-4A48-9090-5B325074E72A}">
      <dsp:nvSpPr>
        <dsp:cNvPr id="0" name=""/>
        <dsp:cNvSpPr/>
      </dsp:nvSpPr>
      <dsp:spPr>
        <a:xfrm>
          <a:off x="0" y="299"/>
          <a:ext cx="11912600" cy="70885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Clr>
              <a:schemeClr val="lt1"/>
            </a:buClr>
            <a:buSzPts val="2400"/>
            <a:buFont typeface="Calibri"/>
            <a:buNone/>
          </a:pPr>
          <a:r>
            <a:rPr lang="pt-BR" sz="3200" b="0" i="0" kern="1200" dirty="0">
              <a:latin typeface="Bahnschrift SemiBold Condensed" panose="020B0502040204020203" pitchFamily="34" charset="0"/>
            </a:rPr>
            <a:t>Registre a DUM em todas as consultas de pré-natal.</a:t>
          </a:r>
          <a:endParaRPr lang="pt-BR" sz="3200" kern="1200" dirty="0">
            <a:latin typeface="Bahnschrift SemiBold Condensed" panose="020B0502040204020203" pitchFamily="34" charset="0"/>
          </a:endParaRPr>
        </a:p>
      </dsp:txBody>
      <dsp:txXfrm>
        <a:off x="34603" y="34902"/>
        <a:ext cx="11843394" cy="639649"/>
      </dsp:txXfrm>
    </dsp:sp>
    <dsp:sp modelId="{1C2508E8-F96E-4CC9-835E-A3D4B7303A56}">
      <dsp:nvSpPr>
        <dsp:cNvPr id="0" name=""/>
        <dsp:cNvSpPr/>
      </dsp:nvSpPr>
      <dsp:spPr>
        <a:xfrm>
          <a:off x="0" y="722373"/>
          <a:ext cx="11912600" cy="708855"/>
        </a:xfrm>
        <a:prstGeom prst="roundRect">
          <a:avLst/>
        </a:prstGeom>
        <a:gradFill rotWithShape="0">
          <a:gsLst>
            <a:gs pos="0">
              <a:schemeClr val="accent4">
                <a:hueOff val="1633482"/>
                <a:satOff val="-6796"/>
                <a:lumOff val="1601"/>
                <a:alphaOff val="0"/>
                <a:satMod val="103000"/>
                <a:lumMod val="102000"/>
                <a:tint val="94000"/>
              </a:schemeClr>
            </a:gs>
            <a:gs pos="50000">
              <a:schemeClr val="accent4">
                <a:hueOff val="1633482"/>
                <a:satOff val="-6796"/>
                <a:lumOff val="1601"/>
                <a:alphaOff val="0"/>
                <a:satMod val="110000"/>
                <a:lumMod val="100000"/>
                <a:shade val="100000"/>
              </a:schemeClr>
            </a:gs>
            <a:gs pos="100000">
              <a:schemeClr val="accent4">
                <a:hueOff val="1633482"/>
                <a:satOff val="-6796"/>
                <a:lumOff val="1601"/>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a:latin typeface="Bahnschrift SemiBold Condensed" panose="020B0502040204020203" pitchFamily="34" charset="0"/>
            </a:rPr>
            <a:t>O ACS realiza busca ativa de mulheres em idade fértil.</a:t>
          </a:r>
          <a:endParaRPr lang="pt-BR" sz="3200" kern="1200" dirty="0">
            <a:latin typeface="Bahnschrift SemiBold Condensed" panose="020B0502040204020203" pitchFamily="34" charset="0"/>
          </a:endParaRPr>
        </a:p>
      </dsp:txBody>
      <dsp:txXfrm>
        <a:off x="34603" y="756976"/>
        <a:ext cx="11843394" cy="639649"/>
      </dsp:txXfrm>
    </dsp:sp>
    <dsp:sp modelId="{19472245-1067-4632-B565-DBFD68A8FD86}">
      <dsp:nvSpPr>
        <dsp:cNvPr id="0" name=""/>
        <dsp:cNvSpPr/>
      </dsp:nvSpPr>
      <dsp:spPr>
        <a:xfrm>
          <a:off x="0" y="1444448"/>
          <a:ext cx="11912600" cy="708855"/>
        </a:xfrm>
        <a:prstGeom prst="roundRect">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SemiBold Condensed" panose="020B0502040204020203" pitchFamily="34" charset="0"/>
            </a:rPr>
            <a:t>Fazer o teste de gravidez com 7 dias de atraso menstrual.</a:t>
          </a:r>
          <a:endParaRPr lang="pt-BR" sz="3200" kern="1200" dirty="0">
            <a:latin typeface="Bahnschrift SemiBold Condensed" panose="020B0502040204020203" pitchFamily="34" charset="0"/>
          </a:endParaRPr>
        </a:p>
      </dsp:txBody>
      <dsp:txXfrm>
        <a:off x="34603" y="1479051"/>
        <a:ext cx="11843394" cy="639649"/>
      </dsp:txXfrm>
    </dsp:sp>
    <dsp:sp modelId="{175504AD-776D-4AFF-BA4A-643AC7D7A878}">
      <dsp:nvSpPr>
        <dsp:cNvPr id="0" name=""/>
        <dsp:cNvSpPr/>
      </dsp:nvSpPr>
      <dsp:spPr>
        <a:xfrm>
          <a:off x="0" y="2166522"/>
          <a:ext cx="11912600" cy="708855"/>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SemiBold Condensed" panose="020B0502040204020203" pitchFamily="34" charset="0"/>
            </a:rPr>
            <a:t>Higienize o CNS antes do pré-natal.</a:t>
          </a:r>
          <a:endParaRPr lang="pt-BR" sz="3200" kern="1200" dirty="0">
            <a:latin typeface="Bahnschrift SemiBold Condensed" panose="020B0502040204020203" pitchFamily="34" charset="0"/>
          </a:endParaRPr>
        </a:p>
      </dsp:txBody>
      <dsp:txXfrm>
        <a:off x="34603" y="2201125"/>
        <a:ext cx="11843394" cy="639649"/>
      </dsp:txXfrm>
    </dsp:sp>
    <dsp:sp modelId="{001B5439-B342-49AE-8472-075B8731CFD4}">
      <dsp:nvSpPr>
        <dsp:cNvPr id="0" name=""/>
        <dsp:cNvSpPr/>
      </dsp:nvSpPr>
      <dsp:spPr>
        <a:xfrm>
          <a:off x="0" y="2888596"/>
          <a:ext cx="11912600" cy="708855"/>
        </a:xfrm>
        <a:prstGeom prst="roundRect">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a:latin typeface="Bahnschrift SemiBold Condensed" panose="020B0502040204020203" pitchFamily="34" charset="0"/>
            </a:rPr>
            <a:t>Prefira usar o CPF como identificação no pré-natal.</a:t>
          </a:r>
          <a:endParaRPr lang="pt-BR" sz="3200" kern="1200" dirty="0">
            <a:latin typeface="Bahnschrift SemiBold Condensed" panose="020B0502040204020203" pitchFamily="34" charset="0"/>
          </a:endParaRPr>
        </a:p>
      </dsp:txBody>
      <dsp:txXfrm>
        <a:off x="34603" y="2923199"/>
        <a:ext cx="11843394" cy="639649"/>
      </dsp:txXfrm>
    </dsp:sp>
    <dsp:sp modelId="{5C2CF102-0AC2-4AF1-ABD4-CC9F7CA711FF}">
      <dsp:nvSpPr>
        <dsp:cNvPr id="0" name=""/>
        <dsp:cNvSpPr/>
      </dsp:nvSpPr>
      <dsp:spPr>
        <a:xfrm>
          <a:off x="0" y="3610670"/>
          <a:ext cx="11912600" cy="708855"/>
        </a:xfrm>
        <a:prstGeom prst="roundRect">
          <a:avLst/>
        </a:prstGeom>
        <a:gradFill rotWithShape="0">
          <a:gsLst>
            <a:gs pos="0">
              <a:schemeClr val="accent4">
                <a:hueOff val="8167408"/>
                <a:satOff val="-33981"/>
                <a:lumOff val="8007"/>
                <a:alphaOff val="0"/>
                <a:satMod val="103000"/>
                <a:lumMod val="102000"/>
                <a:tint val="94000"/>
              </a:schemeClr>
            </a:gs>
            <a:gs pos="50000">
              <a:schemeClr val="accent4">
                <a:hueOff val="8167408"/>
                <a:satOff val="-33981"/>
                <a:lumOff val="8007"/>
                <a:alphaOff val="0"/>
                <a:satMod val="110000"/>
                <a:lumMod val="100000"/>
                <a:shade val="100000"/>
              </a:schemeClr>
            </a:gs>
            <a:gs pos="100000">
              <a:schemeClr val="accent4">
                <a:hueOff val="8167408"/>
                <a:satOff val="-33981"/>
                <a:lumOff val="8007"/>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SemiBold Condensed" panose="020B0502040204020203" pitchFamily="34" charset="0"/>
            </a:rPr>
            <a:t>Se a gestante não tiver CPF, solicite que ela faça o documento.</a:t>
          </a:r>
          <a:endParaRPr lang="pt-BR" sz="3200" kern="1200" dirty="0">
            <a:latin typeface="Bahnschrift SemiBold Condensed" panose="020B0502040204020203" pitchFamily="34" charset="0"/>
          </a:endParaRPr>
        </a:p>
      </dsp:txBody>
      <dsp:txXfrm>
        <a:off x="34603" y="3645273"/>
        <a:ext cx="11843394" cy="639649"/>
      </dsp:txXfrm>
    </dsp:sp>
    <dsp:sp modelId="{3C5D7C56-3060-4C30-9062-287DD245BA46}">
      <dsp:nvSpPr>
        <dsp:cNvPr id="0" name=""/>
        <dsp:cNvSpPr/>
      </dsp:nvSpPr>
      <dsp:spPr>
        <a:xfrm>
          <a:off x="0" y="4332744"/>
          <a:ext cx="11912600" cy="708855"/>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1" i="0" u="none" kern="1200" dirty="0">
              <a:latin typeface="Bahnschrift SemiBold Condensed" panose="020B0502040204020203" pitchFamily="34" charset="0"/>
            </a:rPr>
            <a:t>Colocar a gestante em “Condição Avaliada” em toda consulta</a:t>
          </a:r>
          <a:endParaRPr lang="pt-BR" sz="3200" kern="1200" dirty="0">
            <a:latin typeface="Bahnschrift SemiBold Condensed" panose="020B0502040204020203" pitchFamily="34" charset="0"/>
          </a:endParaRPr>
        </a:p>
      </dsp:txBody>
      <dsp:txXfrm>
        <a:off x="34603" y="4367347"/>
        <a:ext cx="11843394" cy="63964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CF011-F15D-490D-8186-7820D29FBB6C}">
      <dsp:nvSpPr>
        <dsp:cNvPr id="0" name=""/>
        <dsp:cNvSpPr/>
      </dsp:nvSpPr>
      <dsp:spPr>
        <a:xfrm>
          <a:off x="0" y="2018"/>
          <a:ext cx="11912600" cy="1248792"/>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kern="1200" dirty="0">
              <a:latin typeface="Bahnschrift Condensed" panose="020B0502040204020203" pitchFamily="34" charset="0"/>
            </a:rPr>
            <a:t>O cálculo do indicador considera </a:t>
          </a:r>
          <a:r>
            <a:rPr lang="pt-BR" sz="3200" b="0" i="0" kern="1200" dirty="0">
              <a:latin typeface="Bahnschrift Condensed" panose="020B0502040204020203" pitchFamily="34" charset="0"/>
            </a:rPr>
            <a:t>pessoas diabéticas as autorreferidas ou acompanhadas pela condição no atendimento individual.</a:t>
          </a:r>
          <a:endParaRPr lang="pt-BR" sz="3200" kern="1200" dirty="0">
            <a:latin typeface="Bahnschrift Condensed" panose="020B0502040204020203" pitchFamily="34" charset="0"/>
          </a:endParaRPr>
        </a:p>
      </dsp:txBody>
      <dsp:txXfrm>
        <a:off x="60961" y="62979"/>
        <a:ext cx="11790678" cy="1126870"/>
      </dsp:txXfrm>
    </dsp:sp>
    <dsp:sp modelId="{8B845C60-631A-4803-BF4C-E0AE65AC93FF}">
      <dsp:nvSpPr>
        <dsp:cNvPr id="0" name=""/>
        <dsp:cNvSpPr/>
      </dsp:nvSpPr>
      <dsp:spPr>
        <a:xfrm>
          <a:off x="0" y="1265042"/>
          <a:ext cx="11912600" cy="1248792"/>
        </a:xfrm>
        <a:prstGeom prst="roundRect">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kern="1200" dirty="0">
              <a:latin typeface="Bahnschrift Condensed" panose="020B0502040204020203" pitchFamily="34" charset="0"/>
            </a:rPr>
            <a:t>Todos os atendimentos de diabéticos devem ser colocados em condição e no mesmo atendimento solicitar A1C</a:t>
          </a:r>
        </a:p>
      </dsp:txBody>
      <dsp:txXfrm>
        <a:off x="60961" y="1326003"/>
        <a:ext cx="11790678" cy="1126870"/>
      </dsp:txXfrm>
    </dsp:sp>
    <dsp:sp modelId="{E294D470-633E-44F7-B01F-30B883612FCB}">
      <dsp:nvSpPr>
        <dsp:cNvPr id="0" name=""/>
        <dsp:cNvSpPr/>
      </dsp:nvSpPr>
      <dsp:spPr>
        <a:xfrm>
          <a:off x="0" y="2528065"/>
          <a:ext cx="11912600" cy="1248792"/>
        </a:xfrm>
        <a:prstGeom prst="roundRect">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Condensed" panose="020B0502040204020203" pitchFamily="34" charset="0"/>
            </a:rPr>
            <a:t>Pedir aos ACS que incluam no cadastro individual apenas os pacientes diabéticos que foram identificados pela equipe.</a:t>
          </a:r>
          <a:endParaRPr lang="pt-BR" sz="3200" kern="1200" dirty="0">
            <a:latin typeface="Bahnschrift Condensed" panose="020B0502040204020203" pitchFamily="34" charset="0"/>
          </a:endParaRPr>
        </a:p>
      </dsp:txBody>
      <dsp:txXfrm>
        <a:off x="60961" y="2589026"/>
        <a:ext cx="11790678" cy="1126870"/>
      </dsp:txXfrm>
    </dsp:sp>
    <dsp:sp modelId="{E5A1A2FF-E283-4359-BBAF-88CD0C4700AB}">
      <dsp:nvSpPr>
        <dsp:cNvPr id="0" name=""/>
        <dsp:cNvSpPr/>
      </dsp:nvSpPr>
      <dsp:spPr>
        <a:xfrm>
          <a:off x="0" y="3791089"/>
          <a:ext cx="11912600" cy="1248792"/>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kern="1200" dirty="0">
              <a:latin typeface="Bahnschrift Condensed" panose="020B0502040204020203" pitchFamily="34" charset="0"/>
            </a:rPr>
            <a:t>Checar a lista do SISAB</a:t>
          </a:r>
        </a:p>
      </dsp:txBody>
      <dsp:txXfrm>
        <a:off x="60961" y="3852050"/>
        <a:ext cx="11790678" cy="11268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CF011-F15D-490D-8186-7820D29FBB6C}">
      <dsp:nvSpPr>
        <dsp:cNvPr id="0" name=""/>
        <dsp:cNvSpPr/>
      </dsp:nvSpPr>
      <dsp:spPr>
        <a:xfrm>
          <a:off x="0" y="716224"/>
          <a:ext cx="11912600" cy="171112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i="0" kern="1200" dirty="0"/>
            <a:t>Evitar uso do CID ou CIAP correspondente a DM em pacientes com hiperglicemia eventual que não caracterize DM definitiva. Optar por CID específico, como diabetes gestacional em gestantes com DM identificada durante a gravidez, e R73 em casos de hiperglicemia eventual sem diagnóstico prévio de DM.</a:t>
          </a:r>
          <a:endParaRPr lang="pt-BR" sz="2400" kern="1200" dirty="0">
            <a:latin typeface="Bahnschrift Condensed" panose="020B0502040204020203" pitchFamily="34" charset="0"/>
          </a:endParaRPr>
        </a:p>
      </dsp:txBody>
      <dsp:txXfrm>
        <a:off x="83530" y="799754"/>
        <a:ext cx="11745540" cy="1544065"/>
      </dsp:txXfrm>
    </dsp:sp>
    <dsp:sp modelId="{7CC53EAB-E56E-449F-BAC8-C7EDA081C562}">
      <dsp:nvSpPr>
        <dsp:cNvPr id="0" name=""/>
        <dsp:cNvSpPr/>
      </dsp:nvSpPr>
      <dsp:spPr>
        <a:xfrm>
          <a:off x="0" y="2614550"/>
          <a:ext cx="11912600" cy="1711125"/>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t-BR" sz="2400" kern="1200" dirty="0">
              <a:latin typeface="Bahnschrift Condensed" panose="020B0502040204020203" pitchFamily="34" charset="0"/>
            </a:rPr>
            <a:t>Verificar se houve solicitação de A1C e consulta de diabéticos nos últimos 6 meses</a:t>
          </a:r>
        </a:p>
      </dsp:txBody>
      <dsp:txXfrm>
        <a:off x="83530" y="2698080"/>
        <a:ext cx="11745540" cy="15440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CF011-F15D-490D-8186-7820D29FBB6C}">
      <dsp:nvSpPr>
        <dsp:cNvPr id="0" name=""/>
        <dsp:cNvSpPr/>
      </dsp:nvSpPr>
      <dsp:spPr>
        <a:xfrm>
          <a:off x="0" y="1912549"/>
          <a:ext cx="11912600" cy="12168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pt-BR" sz="3600" kern="1200" dirty="0">
              <a:latin typeface="Bahnschrift Condensed" panose="020B0502040204020203" pitchFamily="34" charset="0"/>
            </a:rPr>
            <a:t>Mesmo processo da hipertensão</a:t>
          </a:r>
        </a:p>
      </dsp:txBody>
      <dsp:txXfrm>
        <a:off x="59399" y="1971948"/>
        <a:ext cx="11793802" cy="109800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CF011-F15D-490D-8186-7820D29FBB6C}">
      <dsp:nvSpPr>
        <dsp:cNvPr id="0" name=""/>
        <dsp:cNvSpPr/>
      </dsp:nvSpPr>
      <dsp:spPr>
        <a:xfrm>
          <a:off x="0" y="1912549"/>
          <a:ext cx="11912600" cy="12168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pt-BR" sz="3600" kern="1200" dirty="0">
              <a:latin typeface="Bahnschrift Condensed" panose="020B0502040204020203" pitchFamily="34" charset="0"/>
            </a:rPr>
            <a:t>Mesmo processo da hipertensão</a:t>
          </a:r>
        </a:p>
      </dsp:txBody>
      <dsp:txXfrm>
        <a:off x="59399" y="1971948"/>
        <a:ext cx="11793802" cy="10980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AA666-B440-4A48-9090-5B325074E72A}">
      <dsp:nvSpPr>
        <dsp:cNvPr id="0" name=""/>
        <dsp:cNvSpPr/>
      </dsp:nvSpPr>
      <dsp:spPr>
        <a:xfrm>
          <a:off x="0" y="908"/>
          <a:ext cx="11912600" cy="832056"/>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Clr>
              <a:schemeClr val="lt1"/>
            </a:buClr>
            <a:buSzPts val="2400"/>
            <a:buFont typeface="Calibri"/>
            <a:buNone/>
          </a:pPr>
          <a:r>
            <a:rPr lang="pt-BR" sz="3200" b="0" i="0" kern="1200" dirty="0">
              <a:latin typeface="Bahnschrift SemiBold Condensed" panose="020B0502040204020203" pitchFamily="34" charset="0"/>
            </a:rPr>
            <a:t>Registre o aborto imediatamente e seu desfecho.</a:t>
          </a:r>
          <a:endParaRPr lang="pt-BR" sz="3200" kern="1200" dirty="0">
            <a:latin typeface="Bahnschrift SemiBold Condensed" panose="020B0502040204020203" pitchFamily="34" charset="0"/>
          </a:endParaRPr>
        </a:p>
      </dsp:txBody>
      <dsp:txXfrm>
        <a:off x="40618" y="41526"/>
        <a:ext cx="11831364" cy="750820"/>
      </dsp:txXfrm>
    </dsp:sp>
    <dsp:sp modelId="{8A7F11C3-C946-4090-B65E-9D7A2C57E6A1}">
      <dsp:nvSpPr>
        <dsp:cNvPr id="0" name=""/>
        <dsp:cNvSpPr/>
      </dsp:nvSpPr>
      <dsp:spPr>
        <a:xfrm>
          <a:off x="0" y="842513"/>
          <a:ext cx="11912600" cy="832056"/>
        </a:xfrm>
        <a:prstGeom prst="round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SemiBold Condensed" panose="020B0502040204020203" pitchFamily="34" charset="0"/>
            </a:rPr>
            <a:t>Encerre o pré-natal após o parto.</a:t>
          </a:r>
          <a:endParaRPr lang="pt-BR" sz="3200" kern="1200" dirty="0">
            <a:latin typeface="Bahnschrift SemiBold Condensed" panose="020B0502040204020203" pitchFamily="34" charset="0"/>
          </a:endParaRPr>
        </a:p>
      </dsp:txBody>
      <dsp:txXfrm>
        <a:off x="40618" y="883131"/>
        <a:ext cx="11831364" cy="750820"/>
      </dsp:txXfrm>
    </dsp:sp>
    <dsp:sp modelId="{7D8ADE87-34EC-40F8-8882-EF315431B65D}">
      <dsp:nvSpPr>
        <dsp:cNvPr id="0" name=""/>
        <dsp:cNvSpPr/>
      </dsp:nvSpPr>
      <dsp:spPr>
        <a:xfrm>
          <a:off x="0" y="1684118"/>
          <a:ext cx="11912600" cy="832056"/>
        </a:xfrm>
        <a:prstGeom prst="round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SemiBold Condensed" panose="020B0502040204020203" pitchFamily="34" charset="0"/>
            </a:rPr>
            <a:t>Flexibilize a agenda para gestantes e identifique o tipo de consulta e o nome do agente de saúde.</a:t>
          </a:r>
          <a:endParaRPr lang="pt-BR" sz="3200" kern="1200" dirty="0">
            <a:latin typeface="Bahnschrift SemiBold Condensed" panose="020B0502040204020203" pitchFamily="34" charset="0"/>
          </a:endParaRPr>
        </a:p>
      </dsp:txBody>
      <dsp:txXfrm>
        <a:off x="40618" y="1724736"/>
        <a:ext cx="11831364" cy="750820"/>
      </dsp:txXfrm>
    </dsp:sp>
    <dsp:sp modelId="{011F9A1D-4CD9-4F8C-841B-EA769DD5DD20}">
      <dsp:nvSpPr>
        <dsp:cNvPr id="0" name=""/>
        <dsp:cNvSpPr/>
      </dsp:nvSpPr>
      <dsp:spPr>
        <a:xfrm>
          <a:off x="0" y="2525724"/>
          <a:ext cx="11912600" cy="832056"/>
        </a:xfrm>
        <a:prstGeom prst="round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SemiBold Condensed" panose="020B0502040204020203" pitchFamily="34" charset="0"/>
            </a:rPr>
            <a:t>Acompanhe as gestantes por meio de planilhas físicas ou eletrônicas.</a:t>
          </a:r>
          <a:endParaRPr lang="pt-BR" sz="3200" kern="1200" dirty="0">
            <a:latin typeface="Bahnschrift SemiBold Condensed" panose="020B0502040204020203" pitchFamily="34" charset="0"/>
          </a:endParaRPr>
        </a:p>
      </dsp:txBody>
      <dsp:txXfrm>
        <a:off x="40618" y="2566342"/>
        <a:ext cx="11831364" cy="750820"/>
      </dsp:txXfrm>
    </dsp:sp>
    <dsp:sp modelId="{EED26746-D5F1-4E26-B0E4-682BD54BF5B0}">
      <dsp:nvSpPr>
        <dsp:cNvPr id="0" name=""/>
        <dsp:cNvSpPr/>
      </dsp:nvSpPr>
      <dsp:spPr>
        <a:xfrm>
          <a:off x="0" y="3367329"/>
          <a:ext cx="11912600" cy="832056"/>
        </a:xfrm>
        <a:prstGeom prst="round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SemiBold Condensed" panose="020B0502040204020203" pitchFamily="34" charset="0"/>
            </a:rPr>
            <a:t>Marque o absenteísmo da gestante na agenda para avaliar faltas regulares.</a:t>
          </a:r>
          <a:endParaRPr lang="pt-BR" sz="3200" kern="1200" dirty="0">
            <a:latin typeface="Bahnschrift SemiBold Condensed" panose="020B0502040204020203" pitchFamily="34" charset="0"/>
          </a:endParaRPr>
        </a:p>
      </dsp:txBody>
      <dsp:txXfrm>
        <a:off x="40618" y="3407947"/>
        <a:ext cx="11831364" cy="750820"/>
      </dsp:txXfrm>
    </dsp:sp>
    <dsp:sp modelId="{F540D937-4CDE-42E8-B742-369B476D56F3}">
      <dsp:nvSpPr>
        <dsp:cNvPr id="0" name=""/>
        <dsp:cNvSpPr/>
      </dsp:nvSpPr>
      <dsp:spPr>
        <a:xfrm>
          <a:off x="0" y="4208934"/>
          <a:ext cx="11912600" cy="832056"/>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kern="1200" dirty="0">
              <a:latin typeface="Bahnschrift SemiBold Condensed" panose="020B0502040204020203" pitchFamily="34" charset="0"/>
            </a:rPr>
            <a:t>Toda consulta de pré-natal conferir sexo</a:t>
          </a:r>
        </a:p>
      </dsp:txBody>
      <dsp:txXfrm>
        <a:off x="40618" y="4249552"/>
        <a:ext cx="11831364" cy="7508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AA666-B440-4A48-9090-5B325074E72A}">
      <dsp:nvSpPr>
        <dsp:cNvPr id="0" name=""/>
        <dsp:cNvSpPr/>
      </dsp:nvSpPr>
      <dsp:spPr>
        <a:xfrm>
          <a:off x="0" y="451512"/>
          <a:ext cx="11912600" cy="125482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SemiBold Condensed" panose="020B0502040204020203" pitchFamily="34" charset="0"/>
            </a:rPr>
            <a:t>Realize e avalie os testes rápidos de HIV e Sífilis na primeira consulta de pré-natal e no terceiro trimestre</a:t>
          </a:r>
          <a:endParaRPr lang="pt-BR" sz="3200" kern="1200" dirty="0">
            <a:latin typeface="Bahnschrift SemiBold Condensed" panose="020B0502040204020203" pitchFamily="34" charset="0"/>
          </a:endParaRPr>
        </a:p>
      </dsp:txBody>
      <dsp:txXfrm>
        <a:off x="61256" y="512768"/>
        <a:ext cx="11790088" cy="1132313"/>
      </dsp:txXfrm>
    </dsp:sp>
    <dsp:sp modelId="{1C2508E8-F96E-4CC9-835E-A3D4B7303A56}">
      <dsp:nvSpPr>
        <dsp:cNvPr id="0" name=""/>
        <dsp:cNvSpPr/>
      </dsp:nvSpPr>
      <dsp:spPr>
        <a:xfrm>
          <a:off x="0" y="1893537"/>
          <a:ext cx="11912600" cy="1254825"/>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SemiBold Condensed" panose="020B0502040204020203" pitchFamily="34" charset="0"/>
            </a:rPr>
            <a:t>Registre o procedimento de realização dos testes rápidos de HIV e Sífilis juntamente com o resultado.</a:t>
          </a:r>
          <a:endParaRPr lang="pt-BR" sz="3200" kern="1200" dirty="0">
            <a:latin typeface="Bahnschrift SemiBold Condensed" panose="020B0502040204020203" pitchFamily="34" charset="0"/>
          </a:endParaRPr>
        </a:p>
      </dsp:txBody>
      <dsp:txXfrm>
        <a:off x="61256" y="1954793"/>
        <a:ext cx="11790088" cy="1132313"/>
      </dsp:txXfrm>
    </dsp:sp>
    <dsp:sp modelId="{9BC61F99-24C2-4E76-AEFE-BD69BEF1268D}">
      <dsp:nvSpPr>
        <dsp:cNvPr id="0" name=""/>
        <dsp:cNvSpPr/>
      </dsp:nvSpPr>
      <dsp:spPr>
        <a:xfrm>
          <a:off x="0" y="3335562"/>
          <a:ext cx="11912600" cy="1254825"/>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u="none" kern="1200">
              <a:latin typeface="Bahnschrift SemiBold Condensed" panose="020B0502040204020203" pitchFamily="34" charset="0"/>
            </a:rPr>
            <a:t>Recomendações semelhantes ao primeiro indicador</a:t>
          </a:r>
          <a:endParaRPr lang="pt-BR" sz="3200" kern="1200" dirty="0">
            <a:latin typeface="Bahnschrift SemiBold Condensed" panose="020B0502040204020203" pitchFamily="34" charset="0"/>
          </a:endParaRPr>
        </a:p>
      </dsp:txBody>
      <dsp:txXfrm>
        <a:off x="61256" y="3396818"/>
        <a:ext cx="11790088" cy="11323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CF011-F15D-490D-8186-7820D29FBB6C}">
      <dsp:nvSpPr>
        <dsp:cNvPr id="0" name=""/>
        <dsp:cNvSpPr/>
      </dsp:nvSpPr>
      <dsp:spPr>
        <a:xfrm>
          <a:off x="0" y="2463"/>
          <a:ext cx="11912600" cy="99829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Condensed" panose="020B0502040204020203" pitchFamily="34" charset="0"/>
            </a:rPr>
            <a:t>Atendimento odontológico na gestante deve ser feito após confirmação da gravidez pelo enfermeiro ou médico.</a:t>
          </a:r>
          <a:endParaRPr lang="pt-BR" sz="3200" kern="1200" dirty="0">
            <a:latin typeface="Bahnschrift Condensed" panose="020B0502040204020203" pitchFamily="34" charset="0"/>
          </a:endParaRPr>
        </a:p>
      </dsp:txBody>
      <dsp:txXfrm>
        <a:off x="48733" y="51196"/>
        <a:ext cx="11815134" cy="900827"/>
      </dsp:txXfrm>
    </dsp:sp>
    <dsp:sp modelId="{5A908F8F-2A82-408E-BAFE-D408063CDDEF}">
      <dsp:nvSpPr>
        <dsp:cNvPr id="0" name=""/>
        <dsp:cNvSpPr/>
      </dsp:nvSpPr>
      <dsp:spPr>
        <a:xfrm>
          <a:off x="0" y="1012133"/>
          <a:ext cx="11912600" cy="998293"/>
        </a:xfrm>
        <a:prstGeom prst="roundRect">
          <a:avLst/>
        </a:prstGeom>
        <a:gradFill rotWithShape="0">
          <a:gsLst>
            <a:gs pos="0">
              <a:schemeClr val="accent4">
                <a:hueOff val="2450223"/>
                <a:satOff val="-10194"/>
                <a:lumOff val="2402"/>
                <a:alphaOff val="0"/>
                <a:satMod val="103000"/>
                <a:lumMod val="102000"/>
                <a:tint val="94000"/>
              </a:schemeClr>
            </a:gs>
            <a:gs pos="50000">
              <a:schemeClr val="accent4">
                <a:hueOff val="2450223"/>
                <a:satOff val="-10194"/>
                <a:lumOff val="2402"/>
                <a:alphaOff val="0"/>
                <a:satMod val="110000"/>
                <a:lumMod val="100000"/>
                <a:shade val="100000"/>
              </a:schemeClr>
            </a:gs>
            <a:gs pos="100000">
              <a:schemeClr val="accent4">
                <a:hueOff val="2450223"/>
                <a:satOff val="-10194"/>
                <a:lumOff val="240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Arial" panose="020B0604020202020204" pitchFamily="34" charset="0"/>
            <a:buNone/>
          </a:pPr>
          <a:r>
            <a:rPr lang="pt-BR" sz="3200" b="0" i="0" kern="1200">
              <a:latin typeface="Bahnschrift Condensed" panose="020B0502040204020203" pitchFamily="34" charset="0"/>
            </a:rPr>
            <a:t>Encaminhar gestante ao cirurgião-dentista só após entrada da gestação nos "problemas/condições" no PEC.</a:t>
          </a:r>
          <a:endParaRPr lang="pt-BR" sz="3200" kern="1200" dirty="0">
            <a:latin typeface="Bahnschrift Condensed" panose="020B0502040204020203" pitchFamily="34" charset="0"/>
          </a:endParaRPr>
        </a:p>
      </dsp:txBody>
      <dsp:txXfrm>
        <a:off x="48733" y="1060866"/>
        <a:ext cx="11815134" cy="900827"/>
      </dsp:txXfrm>
    </dsp:sp>
    <dsp:sp modelId="{B208C4B4-6F3F-469E-80E3-4AE79A2A1675}">
      <dsp:nvSpPr>
        <dsp:cNvPr id="0" name=""/>
        <dsp:cNvSpPr/>
      </dsp:nvSpPr>
      <dsp:spPr>
        <a:xfrm>
          <a:off x="0" y="2021803"/>
          <a:ext cx="11912600" cy="998293"/>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Font typeface="Arial" panose="020B0604020202020204" pitchFamily="34" charset="0"/>
            <a:buNone/>
          </a:pPr>
          <a:r>
            <a:rPr lang="pt-BR" sz="3200" b="0" i="0" kern="1200" dirty="0">
              <a:latin typeface="Bahnschrift Condensed" panose="020B0502040204020203" pitchFamily="34" charset="0"/>
            </a:rPr>
            <a:t>Utilizar código W78 para inserir automaticamente gestação nos "problemas/condições" do PEC.</a:t>
          </a:r>
        </a:p>
      </dsp:txBody>
      <dsp:txXfrm>
        <a:off x="48733" y="2070536"/>
        <a:ext cx="11815134" cy="900827"/>
      </dsp:txXfrm>
    </dsp:sp>
    <dsp:sp modelId="{048A8DDC-D39A-4A03-9A1C-6B7544C986AF}">
      <dsp:nvSpPr>
        <dsp:cNvPr id="0" name=""/>
        <dsp:cNvSpPr/>
      </dsp:nvSpPr>
      <dsp:spPr>
        <a:xfrm>
          <a:off x="0" y="3031473"/>
          <a:ext cx="11912600" cy="998293"/>
        </a:xfrm>
        <a:prstGeom prst="roundRect">
          <a:avLst/>
        </a:prstGeom>
        <a:gradFill rotWithShape="0">
          <a:gsLst>
            <a:gs pos="0">
              <a:schemeClr val="accent4">
                <a:hueOff val="7350668"/>
                <a:satOff val="-30583"/>
                <a:lumOff val="7206"/>
                <a:alphaOff val="0"/>
                <a:satMod val="103000"/>
                <a:lumMod val="102000"/>
                <a:tint val="94000"/>
              </a:schemeClr>
            </a:gs>
            <a:gs pos="50000">
              <a:schemeClr val="accent4">
                <a:hueOff val="7350668"/>
                <a:satOff val="-30583"/>
                <a:lumOff val="7206"/>
                <a:alphaOff val="0"/>
                <a:satMod val="110000"/>
                <a:lumMod val="100000"/>
                <a:shade val="100000"/>
              </a:schemeClr>
            </a:gs>
            <a:gs pos="100000">
              <a:schemeClr val="accent4">
                <a:hueOff val="7350668"/>
                <a:satOff val="-30583"/>
                <a:lumOff val="72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Condensed" panose="020B0502040204020203" pitchFamily="34" charset="0"/>
            </a:rPr>
            <a:t>Verificar registro da gestação na folha de rosto e incluir código W78 caso necessário.</a:t>
          </a:r>
        </a:p>
      </dsp:txBody>
      <dsp:txXfrm>
        <a:off x="48733" y="3080206"/>
        <a:ext cx="11815134" cy="900827"/>
      </dsp:txXfrm>
    </dsp:sp>
    <dsp:sp modelId="{20455CCD-0FDF-47AB-B732-895269BB0BE8}">
      <dsp:nvSpPr>
        <dsp:cNvPr id="0" name=""/>
        <dsp:cNvSpPr/>
      </dsp:nvSpPr>
      <dsp:spPr>
        <a:xfrm>
          <a:off x="0" y="4041143"/>
          <a:ext cx="11912600" cy="998293"/>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Condensed" panose="020B0502040204020203" pitchFamily="34" charset="0"/>
            </a:rPr>
            <a:t>Atendimento odontológico de gestante pode ser feito em outra equipe sem interferir no indicador.</a:t>
          </a:r>
        </a:p>
      </dsp:txBody>
      <dsp:txXfrm>
        <a:off x="48733" y="4089876"/>
        <a:ext cx="11815134" cy="90082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CF011-F15D-490D-8186-7820D29FBB6C}">
      <dsp:nvSpPr>
        <dsp:cNvPr id="0" name=""/>
        <dsp:cNvSpPr/>
      </dsp:nvSpPr>
      <dsp:spPr>
        <a:xfrm>
          <a:off x="0" y="1165"/>
          <a:ext cx="11912600" cy="1250294"/>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pt-BR" sz="3600" b="0" i="0" kern="1200" dirty="0">
              <a:latin typeface="Bahnschrift Condensed" panose="020B0502040204020203" pitchFamily="34" charset="0"/>
            </a:rPr>
            <a:t>Verificar lista do Sisab das mulheres elegíveis para exame de prevenção.</a:t>
          </a:r>
          <a:endParaRPr lang="pt-BR" sz="3600" kern="1200" dirty="0">
            <a:latin typeface="Bahnschrift Condensed" panose="020B0502040204020203" pitchFamily="34" charset="0"/>
          </a:endParaRPr>
        </a:p>
      </dsp:txBody>
      <dsp:txXfrm>
        <a:off x="61034" y="62199"/>
        <a:ext cx="11790532" cy="1128226"/>
      </dsp:txXfrm>
    </dsp:sp>
    <dsp:sp modelId="{F56C2A2C-71AE-4826-96DD-55419D06F347}">
      <dsp:nvSpPr>
        <dsp:cNvPr id="0" name=""/>
        <dsp:cNvSpPr/>
      </dsp:nvSpPr>
      <dsp:spPr>
        <a:xfrm>
          <a:off x="0" y="1264256"/>
          <a:ext cx="11912600" cy="1250294"/>
        </a:xfrm>
        <a:prstGeom prst="roundRect">
          <a:avLst/>
        </a:prstGeom>
        <a:gradFill rotWithShape="0">
          <a:gsLst>
            <a:gs pos="0">
              <a:schemeClr val="accent4">
                <a:hueOff val="3266964"/>
                <a:satOff val="-13592"/>
                <a:lumOff val="3203"/>
                <a:alphaOff val="0"/>
                <a:satMod val="103000"/>
                <a:lumMod val="102000"/>
                <a:tint val="94000"/>
              </a:schemeClr>
            </a:gs>
            <a:gs pos="50000">
              <a:schemeClr val="accent4">
                <a:hueOff val="3266964"/>
                <a:satOff val="-13592"/>
                <a:lumOff val="3203"/>
                <a:alphaOff val="0"/>
                <a:satMod val="110000"/>
                <a:lumMod val="100000"/>
                <a:shade val="100000"/>
              </a:schemeClr>
            </a:gs>
            <a:gs pos="100000">
              <a:schemeClr val="accent4">
                <a:hueOff val="3266964"/>
                <a:satOff val="-13592"/>
                <a:lumOff val="3203"/>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pt-BR" sz="3600" b="0" i="0" kern="1200">
              <a:latin typeface="Bahnschrift Condensed" panose="020B0502040204020203" pitchFamily="34" charset="0"/>
            </a:rPr>
            <a:t>Solicitar prevenção para mulheres atrasadas ou em seguimento do citopatológico (médico/enfermeiro)</a:t>
          </a:r>
          <a:endParaRPr lang="pt-BR" sz="3600" kern="1200" dirty="0">
            <a:latin typeface="Bahnschrift Condensed" panose="020B0502040204020203" pitchFamily="34" charset="0"/>
          </a:endParaRPr>
        </a:p>
      </dsp:txBody>
      <dsp:txXfrm>
        <a:off x="61034" y="1325290"/>
        <a:ext cx="11790532" cy="1128226"/>
      </dsp:txXfrm>
    </dsp:sp>
    <dsp:sp modelId="{0BA45B30-DF37-4167-A634-9451A2EFC576}">
      <dsp:nvSpPr>
        <dsp:cNvPr id="0" name=""/>
        <dsp:cNvSpPr/>
      </dsp:nvSpPr>
      <dsp:spPr>
        <a:xfrm>
          <a:off x="0" y="2527348"/>
          <a:ext cx="11912600" cy="1250294"/>
        </a:xfrm>
        <a:prstGeom prst="roundRect">
          <a:avLst/>
        </a:prstGeom>
        <a:gradFill rotWithShape="0">
          <a:gsLst>
            <a:gs pos="0">
              <a:schemeClr val="accent4">
                <a:hueOff val="6533927"/>
                <a:satOff val="-27185"/>
                <a:lumOff val="6405"/>
                <a:alphaOff val="0"/>
                <a:satMod val="103000"/>
                <a:lumMod val="102000"/>
                <a:tint val="94000"/>
              </a:schemeClr>
            </a:gs>
            <a:gs pos="50000">
              <a:schemeClr val="accent4">
                <a:hueOff val="6533927"/>
                <a:satOff val="-27185"/>
                <a:lumOff val="6405"/>
                <a:alphaOff val="0"/>
                <a:satMod val="110000"/>
                <a:lumMod val="100000"/>
                <a:shade val="100000"/>
              </a:schemeClr>
            </a:gs>
            <a:gs pos="100000">
              <a:schemeClr val="accent4">
                <a:hueOff val="6533927"/>
                <a:satOff val="-27185"/>
                <a:lumOff val="6405"/>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pt-BR" sz="3600" b="0" i="0" kern="1200" dirty="0">
              <a:latin typeface="Bahnschrift Condensed" panose="020B0502040204020203" pitchFamily="34" charset="0"/>
            </a:rPr>
            <a:t>Realizar prevenção em grávidas ≥25 anos, exceto contraindicação.</a:t>
          </a:r>
          <a:endParaRPr lang="pt-BR" sz="3600" kern="1200" dirty="0">
            <a:latin typeface="Bahnschrift Condensed" panose="020B0502040204020203" pitchFamily="34" charset="0"/>
          </a:endParaRPr>
        </a:p>
      </dsp:txBody>
      <dsp:txXfrm>
        <a:off x="61034" y="2588382"/>
        <a:ext cx="11790532" cy="1128226"/>
      </dsp:txXfrm>
    </dsp:sp>
    <dsp:sp modelId="{DE2998BE-48BC-4745-AB3E-6134729EBACA}">
      <dsp:nvSpPr>
        <dsp:cNvPr id="0" name=""/>
        <dsp:cNvSpPr/>
      </dsp:nvSpPr>
      <dsp:spPr>
        <a:xfrm>
          <a:off x="0" y="3790439"/>
          <a:ext cx="11912600" cy="1250294"/>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pt-BR" sz="3600" b="0" i="0" kern="1200" dirty="0">
              <a:latin typeface="Bahnschrift Condensed" panose="020B0502040204020203" pitchFamily="34" charset="0"/>
            </a:rPr>
            <a:t>Agendar avaliação médica/enfermeiro para mulheres com resultados de prevenção.</a:t>
          </a:r>
          <a:endParaRPr lang="pt-BR" sz="3600" kern="1200" dirty="0">
            <a:latin typeface="Bahnschrift Condensed" panose="020B0502040204020203" pitchFamily="34" charset="0"/>
          </a:endParaRPr>
        </a:p>
      </dsp:txBody>
      <dsp:txXfrm>
        <a:off x="61034" y="3851473"/>
        <a:ext cx="11790532" cy="11282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CF011-F15D-490D-8186-7820D29FBB6C}">
      <dsp:nvSpPr>
        <dsp:cNvPr id="0" name=""/>
        <dsp:cNvSpPr/>
      </dsp:nvSpPr>
      <dsp:spPr>
        <a:xfrm>
          <a:off x="0" y="521"/>
          <a:ext cx="11912600" cy="997765"/>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b="0" i="0" kern="1200" dirty="0">
              <a:latin typeface="Bahnschrift Condensed" panose="020B0502040204020203" pitchFamily="34" charset="0"/>
            </a:rPr>
            <a:t>Solicitar cartão de vacina em todas as consultas de crianças menores de 2 anos.</a:t>
          </a:r>
          <a:endParaRPr lang="pt-BR" sz="2800" kern="1200" dirty="0">
            <a:latin typeface="Bahnschrift Condensed" panose="020B0502040204020203" pitchFamily="34" charset="0"/>
          </a:endParaRPr>
        </a:p>
      </dsp:txBody>
      <dsp:txXfrm>
        <a:off x="48707" y="49228"/>
        <a:ext cx="11815186" cy="900351"/>
      </dsp:txXfrm>
    </dsp:sp>
    <dsp:sp modelId="{4B7A980D-E86C-4797-91DF-4D10FE2D6841}">
      <dsp:nvSpPr>
        <dsp:cNvPr id="0" name=""/>
        <dsp:cNvSpPr/>
      </dsp:nvSpPr>
      <dsp:spPr>
        <a:xfrm>
          <a:off x="0" y="1011294"/>
          <a:ext cx="11912600" cy="997765"/>
        </a:xfrm>
        <a:prstGeom prst="roundRect">
          <a:avLst/>
        </a:prstGeom>
        <a:gradFill rotWithShape="0">
          <a:gsLst>
            <a:gs pos="0">
              <a:schemeClr val="accent4">
                <a:hueOff val="2450223"/>
                <a:satOff val="-10194"/>
                <a:lumOff val="2402"/>
                <a:alphaOff val="0"/>
                <a:satMod val="103000"/>
                <a:lumMod val="102000"/>
                <a:tint val="94000"/>
              </a:schemeClr>
            </a:gs>
            <a:gs pos="50000">
              <a:schemeClr val="accent4">
                <a:hueOff val="2450223"/>
                <a:satOff val="-10194"/>
                <a:lumOff val="2402"/>
                <a:alphaOff val="0"/>
                <a:satMod val="110000"/>
                <a:lumMod val="100000"/>
                <a:shade val="100000"/>
              </a:schemeClr>
            </a:gs>
            <a:gs pos="100000">
              <a:schemeClr val="accent4">
                <a:hueOff val="2450223"/>
                <a:satOff val="-10194"/>
                <a:lumOff val="240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b="0" i="0" kern="1200" dirty="0">
              <a:latin typeface="Bahnschrift Condensed" panose="020B0502040204020203" pitchFamily="34" charset="0"/>
            </a:rPr>
            <a:t>Registrar nascimento no link imediatamente após o conhecimento do parto para liberação do CNS da criança.</a:t>
          </a:r>
          <a:endParaRPr lang="pt-BR" sz="2800" kern="1200" dirty="0">
            <a:latin typeface="Bahnschrift Condensed" panose="020B0502040204020203" pitchFamily="34" charset="0"/>
          </a:endParaRPr>
        </a:p>
      </dsp:txBody>
      <dsp:txXfrm>
        <a:off x="48707" y="1060001"/>
        <a:ext cx="11815186" cy="900351"/>
      </dsp:txXfrm>
    </dsp:sp>
    <dsp:sp modelId="{BC8B5EDC-B516-475B-B2A7-C34F6A7DDB25}">
      <dsp:nvSpPr>
        <dsp:cNvPr id="0" name=""/>
        <dsp:cNvSpPr/>
      </dsp:nvSpPr>
      <dsp:spPr>
        <a:xfrm>
          <a:off x="0" y="2022067"/>
          <a:ext cx="11912600" cy="997765"/>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b="0" i="0" kern="1200">
              <a:latin typeface="Bahnschrift Condensed" panose="020B0502040204020203" pitchFamily="34" charset="0"/>
            </a:rPr>
            <a:t>Realizar visita puerperal até 7 dias após o parto.</a:t>
          </a:r>
          <a:endParaRPr lang="pt-BR" sz="2800" kern="1200" dirty="0">
            <a:latin typeface="Bahnschrift Condensed" panose="020B0502040204020203" pitchFamily="34" charset="0"/>
          </a:endParaRPr>
        </a:p>
      </dsp:txBody>
      <dsp:txXfrm>
        <a:off x="48707" y="2070774"/>
        <a:ext cx="11815186" cy="900351"/>
      </dsp:txXfrm>
    </dsp:sp>
    <dsp:sp modelId="{A76218DC-7832-4313-8FAD-182266632097}">
      <dsp:nvSpPr>
        <dsp:cNvPr id="0" name=""/>
        <dsp:cNvSpPr/>
      </dsp:nvSpPr>
      <dsp:spPr>
        <a:xfrm>
          <a:off x="0" y="3032840"/>
          <a:ext cx="11912600" cy="997765"/>
        </a:xfrm>
        <a:prstGeom prst="roundRect">
          <a:avLst/>
        </a:prstGeom>
        <a:gradFill rotWithShape="0">
          <a:gsLst>
            <a:gs pos="0">
              <a:schemeClr val="accent4">
                <a:hueOff val="7350668"/>
                <a:satOff val="-30583"/>
                <a:lumOff val="7206"/>
                <a:alphaOff val="0"/>
                <a:satMod val="103000"/>
                <a:lumMod val="102000"/>
                <a:tint val="94000"/>
              </a:schemeClr>
            </a:gs>
            <a:gs pos="50000">
              <a:schemeClr val="accent4">
                <a:hueOff val="7350668"/>
                <a:satOff val="-30583"/>
                <a:lumOff val="7206"/>
                <a:alphaOff val="0"/>
                <a:satMod val="110000"/>
                <a:lumMod val="100000"/>
                <a:shade val="100000"/>
              </a:schemeClr>
            </a:gs>
            <a:gs pos="100000">
              <a:schemeClr val="accent4">
                <a:hueOff val="7350668"/>
                <a:satOff val="-30583"/>
                <a:lumOff val="72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b="0" i="0" kern="1200" dirty="0">
              <a:latin typeface="Bahnschrift Condensed" panose="020B0502040204020203" pitchFamily="34" charset="0"/>
            </a:rPr>
            <a:t>Verificar lista Sisab, providenciar vacinação em crianças em atraso.</a:t>
          </a:r>
          <a:endParaRPr lang="pt-BR" sz="2800" kern="1200" dirty="0">
            <a:latin typeface="Bahnschrift Condensed" panose="020B0502040204020203" pitchFamily="34" charset="0"/>
          </a:endParaRPr>
        </a:p>
      </dsp:txBody>
      <dsp:txXfrm>
        <a:off x="48707" y="3081547"/>
        <a:ext cx="11815186" cy="900351"/>
      </dsp:txXfrm>
    </dsp:sp>
    <dsp:sp modelId="{F136D73A-4893-4A7D-9CC4-B7E3AFEC5EF4}">
      <dsp:nvSpPr>
        <dsp:cNvPr id="0" name=""/>
        <dsp:cNvSpPr/>
      </dsp:nvSpPr>
      <dsp:spPr>
        <a:xfrm>
          <a:off x="0" y="4043613"/>
          <a:ext cx="11912600" cy="997765"/>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b="0" i="0" kern="1200" dirty="0">
              <a:latin typeface="Bahnschrift Condensed" panose="020B0502040204020203" pitchFamily="34" charset="0"/>
            </a:rPr>
            <a:t>Realizar puericultura nos seguintes meses: 1º, 2º, 4º, 6º, 12º, 18º e 24º.</a:t>
          </a:r>
          <a:endParaRPr lang="pt-BR" sz="2800" kern="1200" dirty="0">
            <a:latin typeface="Bahnschrift Condensed" panose="020B0502040204020203" pitchFamily="34" charset="0"/>
          </a:endParaRPr>
        </a:p>
      </dsp:txBody>
      <dsp:txXfrm>
        <a:off x="48707" y="4092320"/>
        <a:ext cx="11815186" cy="90035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13AE9B-E8DF-45B7-BDBF-C6BB44D11A9B}">
      <dsp:nvSpPr>
        <dsp:cNvPr id="0" name=""/>
        <dsp:cNvSpPr/>
      </dsp:nvSpPr>
      <dsp:spPr>
        <a:xfrm>
          <a:off x="0" y="508549"/>
          <a:ext cx="11912600" cy="1216800"/>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b="0" i="0" kern="1200" dirty="0">
              <a:latin typeface="Bahnschrift Condensed" panose="020B0502040204020203" pitchFamily="34" charset="0"/>
            </a:rPr>
            <a:t>Checar vacinas antes de desvincular criança da área.</a:t>
          </a:r>
          <a:endParaRPr lang="pt-BR" sz="2800" kern="1200" dirty="0">
            <a:latin typeface="Bahnschrift Condensed" panose="020B0502040204020203" pitchFamily="34" charset="0"/>
          </a:endParaRPr>
        </a:p>
      </dsp:txBody>
      <dsp:txXfrm>
        <a:off x="59399" y="567948"/>
        <a:ext cx="11793802" cy="1098002"/>
      </dsp:txXfrm>
    </dsp:sp>
    <dsp:sp modelId="{DEED0281-DD24-4725-A430-44E8B1517E61}">
      <dsp:nvSpPr>
        <dsp:cNvPr id="0" name=""/>
        <dsp:cNvSpPr/>
      </dsp:nvSpPr>
      <dsp:spPr>
        <a:xfrm>
          <a:off x="0" y="1912550"/>
          <a:ext cx="11912600" cy="1216800"/>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b="0" i="0" kern="1200" dirty="0">
              <a:latin typeface="Bahnschrift Condensed" panose="020B0502040204020203" pitchFamily="34" charset="0"/>
            </a:rPr>
            <a:t>Atualizar o cadastro com o CPF da criança, preferencialmente usando o CPF como identificador.</a:t>
          </a:r>
          <a:endParaRPr lang="pt-BR" sz="2800" kern="1200" dirty="0">
            <a:latin typeface="Bahnschrift Condensed" panose="020B0502040204020203" pitchFamily="34" charset="0"/>
          </a:endParaRPr>
        </a:p>
      </dsp:txBody>
      <dsp:txXfrm>
        <a:off x="59399" y="1971949"/>
        <a:ext cx="11793802" cy="1098002"/>
      </dsp:txXfrm>
    </dsp:sp>
    <dsp:sp modelId="{11A78CF4-9A0F-49BC-AFAF-BFA62FA31137}">
      <dsp:nvSpPr>
        <dsp:cNvPr id="0" name=""/>
        <dsp:cNvSpPr/>
      </dsp:nvSpPr>
      <dsp:spPr>
        <a:xfrm>
          <a:off x="0" y="3316550"/>
          <a:ext cx="11912600" cy="1216800"/>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pt-BR" sz="2800" kern="1200" dirty="0">
              <a:latin typeface="Bahnschrift Condensed" panose="020B0502040204020203" pitchFamily="34" charset="0"/>
            </a:rPr>
            <a:t>Registro vacinal tem que ser registrado no PEC e não no CDS</a:t>
          </a:r>
        </a:p>
      </dsp:txBody>
      <dsp:txXfrm>
        <a:off x="59399" y="3375949"/>
        <a:ext cx="11793802" cy="10980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CF011-F15D-490D-8186-7820D29FBB6C}">
      <dsp:nvSpPr>
        <dsp:cNvPr id="0" name=""/>
        <dsp:cNvSpPr/>
      </dsp:nvSpPr>
      <dsp:spPr>
        <a:xfrm>
          <a:off x="0" y="2463"/>
          <a:ext cx="11912600" cy="998293"/>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kern="1200" dirty="0">
              <a:latin typeface="Bahnschrift Condensed" panose="020B0502040204020203" pitchFamily="34" charset="0"/>
            </a:rPr>
            <a:t>O cálculo do indicador considera </a:t>
          </a:r>
          <a:r>
            <a:rPr lang="pt-BR" sz="3200" b="0" i="0" kern="1200" dirty="0">
              <a:latin typeface="Bahnschrift Condensed" panose="020B0502040204020203" pitchFamily="34" charset="0"/>
            </a:rPr>
            <a:t>pessoas hipertensas as autorreferidas ou acompanhadas pela condição no atendimento individual.</a:t>
          </a:r>
          <a:endParaRPr lang="pt-BR" sz="3200" kern="1200" dirty="0">
            <a:latin typeface="Bahnschrift Condensed" panose="020B0502040204020203" pitchFamily="34" charset="0"/>
          </a:endParaRPr>
        </a:p>
      </dsp:txBody>
      <dsp:txXfrm>
        <a:off x="48733" y="51196"/>
        <a:ext cx="11815134" cy="900827"/>
      </dsp:txXfrm>
    </dsp:sp>
    <dsp:sp modelId="{8B845C60-631A-4803-BF4C-E0AE65AC93FF}">
      <dsp:nvSpPr>
        <dsp:cNvPr id="0" name=""/>
        <dsp:cNvSpPr/>
      </dsp:nvSpPr>
      <dsp:spPr>
        <a:xfrm>
          <a:off x="0" y="1012133"/>
          <a:ext cx="11912600" cy="998293"/>
        </a:xfrm>
        <a:prstGeom prst="roundRect">
          <a:avLst/>
        </a:prstGeom>
        <a:gradFill rotWithShape="0">
          <a:gsLst>
            <a:gs pos="0">
              <a:schemeClr val="accent4">
                <a:hueOff val="2450223"/>
                <a:satOff val="-10194"/>
                <a:lumOff val="2402"/>
                <a:alphaOff val="0"/>
                <a:satMod val="103000"/>
                <a:lumMod val="102000"/>
                <a:tint val="94000"/>
              </a:schemeClr>
            </a:gs>
            <a:gs pos="50000">
              <a:schemeClr val="accent4">
                <a:hueOff val="2450223"/>
                <a:satOff val="-10194"/>
                <a:lumOff val="2402"/>
                <a:alphaOff val="0"/>
                <a:satMod val="110000"/>
                <a:lumMod val="100000"/>
                <a:shade val="100000"/>
              </a:schemeClr>
            </a:gs>
            <a:gs pos="100000">
              <a:schemeClr val="accent4">
                <a:hueOff val="2450223"/>
                <a:satOff val="-10194"/>
                <a:lumOff val="240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kern="1200" dirty="0">
              <a:latin typeface="Bahnschrift Condensed" panose="020B0502040204020203" pitchFamily="34" charset="0"/>
            </a:rPr>
            <a:t>Todos os atendimentos de hipertensos devem ser colocados em condição</a:t>
          </a:r>
        </a:p>
      </dsp:txBody>
      <dsp:txXfrm>
        <a:off x="48733" y="1060866"/>
        <a:ext cx="11815134" cy="900827"/>
      </dsp:txXfrm>
    </dsp:sp>
    <dsp:sp modelId="{B176793E-BE43-42A9-9229-BFE88EE0E955}">
      <dsp:nvSpPr>
        <dsp:cNvPr id="0" name=""/>
        <dsp:cNvSpPr/>
      </dsp:nvSpPr>
      <dsp:spPr>
        <a:xfrm>
          <a:off x="0" y="2021803"/>
          <a:ext cx="11912600" cy="998293"/>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kern="1200" dirty="0">
              <a:latin typeface="Bahnschrift Condensed" panose="020B0502040204020203" pitchFamily="34" charset="0"/>
            </a:rPr>
            <a:t>O técnico deve e</a:t>
          </a:r>
          <a:r>
            <a:rPr lang="pt-BR" sz="3200" b="0" i="0" kern="1200" dirty="0">
              <a:latin typeface="Bahnschrift Condensed" panose="020B0502040204020203" pitchFamily="34" charset="0"/>
            </a:rPr>
            <a:t>ncaminhar para médico ou enfermeiro incluir hipertensão nos 'problemas/condições' se não estiver registrado na folha de rosto.</a:t>
          </a:r>
          <a:endParaRPr lang="pt-BR" sz="3200" kern="1200" dirty="0">
            <a:latin typeface="Bahnschrift Condensed" panose="020B0502040204020203" pitchFamily="34" charset="0"/>
          </a:endParaRPr>
        </a:p>
      </dsp:txBody>
      <dsp:txXfrm>
        <a:off x="48733" y="2070536"/>
        <a:ext cx="11815134" cy="900827"/>
      </dsp:txXfrm>
    </dsp:sp>
    <dsp:sp modelId="{07886446-AF00-4E3F-9DA0-50156947BD88}">
      <dsp:nvSpPr>
        <dsp:cNvPr id="0" name=""/>
        <dsp:cNvSpPr/>
      </dsp:nvSpPr>
      <dsp:spPr>
        <a:xfrm>
          <a:off x="0" y="3031473"/>
          <a:ext cx="11912600" cy="998293"/>
        </a:xfrm>
        <a:prstGeom prst="roundRect">
          <a:avLst/>
        </a:prstGeom>
        <a:gradFill rotWithShape="0">
          <a:gsLst>
            <a:gs pos="0">
              <a:schemeClr val="accent4">
                <a:hueOff val="7350668"/>
                <a:satOff val="-30583"/>
                <a:lumOff val="7206"/>
                <a:alphaOff val="0"/>
                <a:satMod val="103000"/>
                <a:lumMod val="102000"/>
                <a:tint val="94000"/>
              </a:schemeClr>
            </a:gs>
            <a:gs pos="50000">
              <a:schemeClr val="accent4">
                <a:hueOff val="7350668"/>
                <a:satOff val="-30583"/>
                <a:lumOff val="7206"/>
                <a:alphaOff val="0"/>
                <a:satMod val="110000"/>
                <a:lumMod val="100000"/>
                <a:shade val="100000"/>
              </a:schemeClr>
            </a:gs>
            <a:gs pos="100000">
              <a:schemeClr val="accent4">
                <a:hueOff val="7350668"/>
                <a:satOff val="-30583"/>
                <a:lumOff val="72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Condensed" panose="020B0502040204020203" pitchFamily="34" charset="0"/>
            </a:rPr>
            <a:t>PA verificada na escuta inicial não conta no indicador de hipertensão</a:t>
          </a:r>
          <a:endParaRPr lang="pt-BR" sz="3200" kern="1200" dirty="0">
            <a:latin typeface="Bahnschrift Condensed" panose="020B0502040204020203" pitchFamily="34" charset="0"/>
          </a:endParaRPr>
        </a:p>
      </dsp:txBody>
      <dsp:txXfrm>
        <a:off x="48733" y="3080206"/>
        <a:ext cx="11815134" cy="900827"/>
      </dsp:txXfrm>
    </dsp:sp>
    <dsp:sp modelId="{E294D470-633E-44F7-B01F-30B883612FCB}">
      <dsp:nvSpPr>
        <dsp:cNvPr id="0" name=""/>
        <dsp:cNvSpPr/>
      </dsp:nvSpPr>
      <dsp:spPr>
        <a:xfrm>
          <a:off x="0" y="4041143"/>
          <a:ext cx="11912600" cy="998293"/>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pt-BR" sz="3200" b="0" i="0" kern="1200" dirty="0">
              <a:latin typeface="Bahnschrift Condensed" panose="020B0502040204020203" pitchFamily="34" charset="0"/>
            </a:rPr>
            <a:t>Pedir aos ACS que incluam no cadastro individual apenas os pacientes hipertensos que foram identificados pela equipe</a:t>
          </a:r>
          <a:endParaRPr lang="pt-BR" sz="3200" kern="1200" dirty="0">
            <a:latin typeface="Bahnschrift Condensed" panose="020B0502040204020203" pitchFamily="34" charset="0"/>
          </a:endParaRPr>
        </a:p>
      </dsp:txBody>
      <dsp:txXfrm>
        <a:off x="48733" y="4089876"/>
        <a:ext cx="11815134" cy="900827"/>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ACF011-F15D-490D-8186-7820D29FBB6C}">
      <dsp:nvSpPr>
        <dsp:cNvPr id="0" name=""/>
        <dsp:cNvSpPr/>
      </dsp:nvSpPr>
      <dsp:spPr>
        <a:xfrm>
          <a:off x="0" y="294"/>
          <a:ext cx="11912600" cy="1670911"/>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i="0" u="none" kern="1200">
              <a:latin typeface="Bahnschrift Condensed" panose="020B0502040204020203" pitchFamily="34" charset="0"/>
            </a:rPr>
            <a:t>Checar a lista do Sisab dos hipertensos</a:t>
          </a:r>
          <a:endParaRPr lang="pt-BR" sz="2400" kern="1200" dirty="0">
            <a:latin typeface="Bahnschrift Condensed" panose="020B0502040204020203" pitchFamily="34" charset="0"/>
          </a:endParaRPr>
        </a:p>
      </dsp:txBody>
      <dsp:txXfrm>
        <a:off x="81567" y="81861"/>
        <a:ext cx="11749466" cy="1507777"/>
      </dsp:txXfrm>
    </dsp:sp>
    <dsp:sp modelId="{8631CD15-2475-44AD-B8B6-AD087896CF4B}">
      <dsp:nvSpPr>
        <dsp:cNvPr id="0" name=""/>
        <dsp:cNvSpPr/>
      </dsp:nvSpPr>
      <dsp:spPr>
        <a:xfrm>
          <a:off x="0" y="1685494"/>
          <a:ext cx="11912600" cy="1670911"/>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t-BR" sz="2400" b="0" i="0" kern="1200" dirty="0">
              <a:latin typeface="Bahnschrift Condensed" panose="020B0502040204020203" pitchFamily="34" charset="0"/>
            </a:rPr>
            <a:t>A orientação é não usar CID ou CIAP correspondente a hipertensão para pacientes com hipertensão eventual que não caracterize hipertensão definitiva. Para gestantes com hipertensão identificada na gravidez atual, usar CID de Hipertensão gestacional. Para pacientes com hipertensão eventual sem diagnóstico prévio, usar CID R030 e para o enfermeiro, usar CIAP: K25.</a:t>
          </a:r>
          <a:endParaRPr lang="pt-BR" sz="2400" kern="1200" dirty="0">
            <a:latin typeface="Bahnschrift Condensed" panose="020B0502040204020203" pitchFamily="34" charset="0"/>
          </a:endParaRPr>
        </a:p>
      </dsp:txBody>
      <dsp:txXfrm>
        <a:off x="81567" y="1767061"/>
        <a:ext cx="11749466" cy="1507777"/>
      </dsp:txXfrm>
    </dsp:sp>
    <dsp:sp modelId="{7CC53EAB-E56E-449F-BAC8-C7EDA081C562}">
      <dsp:nvSpPr>
        <dsp:cNvPr id="0" name=""/>
        <dsp:cNvSpPr/>
      </dsp:nvSpPr>
      <dsp:spPr>
        <a:xfrm>
          <a:off x="0" y="3370693"/>
          <a:ext cx="11912600" cy="1670911"/>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pt-BR" sz="2400" kern="1200" dirty="0">
              <a:latin typeface="Bahnschrift Condensed" panose="020B0502040204020203" pitchFamily="34" charset="0"/>
            </a:rPr>
            <a:t>Verificar se houve verificação de PA e consulta de hipertensão nos últimos 6 meses</a:t>
          </a:r>
        </a:p>
      </dsp:txBody>
      <dsp:txXfrm>
        <a:off x="81567" y="3452260"/>
        <a:ext cx="11749466" cy="15077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1101-2BCB-4DE4-AB54-1D49FBAD6410}" type="datetimeFigureOut">
              <a:rPr lang="pt-BR" smtClean="0"/>
              <a:t>12/03/2023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D86E9-5B11-4B99-BA12-762ABE3FFFBF}" type="slidenum">
              <a:rPr lang="pt-BR" smtClean="0"/>
              <a:t>‹nº›</a:t>
            </a:fld>
            <a:endParaRPr lang="pt-BR"/>
          </a:p>
        </p:txBody>
      </p:sp>
    </p:spTree>
    <p:extLst>
      <p:ext uri="{BB962C8B-B14F-4D97-AF65-F5344CB8AC3E}">
        <p14:creationId xmlns:p14="http://schemas.microsoft.com/office/powerpoint/2010/main" val="1815297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e Conteúdo">
    <p:bg>
      <p:bgPr>
        <a:solidFill>
          <a:schemeClr val="tx1">
            <a:alpha val="9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BC5D9-B05A-0F58-79FE-782F05C4AB8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088CC6-C8B9-4F59-37E4-89F87FACF1C1}"/>
              </a:ext>
            </a:extLst>
          </p:cNvPr>
          <p:cNvSpPr>
            <a:spLocks noGrp="1"/>
          </p:cNvSpPr>
          <p:nvPr>
            <p:ph idx="1"/>
          </p:nvPr>
        </p:nvSpPr>
        <p:spPr/>
        <p:txBody>
          <a:bodyPr/>
          <a:lstStyle>
            <a:lvl1pPr marL="228600" indent="-228600">
              <a:buFontTx/>
              <a:buBlip>
                <a:blip r:embed="rId2">
                  <a:extLst>
                    <a:ext uri="{96DAC541-7B7A-43D3-8B79-37D633B846F1}">
                      <asvg:svgBlip xmlns:asvg="http://schemas.microsoft.com/office/drawing/2016/SVG/main" r:embed="rId3"/>
                    </a:ext>
                  </a:extLst>
                </a:blip>
              </a:buBlip>
              <a:defRPr>
                <a:solidFill>
                  <a:schemeClr val="tx1"/>
                </a:solidFill>
                <a:highlight>
                  <a:srgbClr val="FFFF00"/>
                </a:highlight>
              </a:defRPr>
            </a:lvl1pPr>
            <a:lvl2pPr marL="685800" indent="-228600">
              <a:buFontTx/>
              <a:buBlip>
                <a:blip r:embed="rId4">
                  <a:extLst>
                    <a:ext uri="{96DAC541-7B7A-43D3-8B79-37D633B846F1}">
                      <asvg:svgBlip xmlns:asvg="http://schemas.microsoft.com/office/drawing/2016/SVG/main" r:embed="rId5"/>
                    </a:ext>
                  </a:extLst>
                </a:blip>
              </a:buBlip>
              <a:defRPr>
                <a:highlight>
                  <a:srgbClr val="00FF00"/>
                </a:highlight>
              </a:defRPr>
            </a:lvl2pPr>
            <a:lvl3pPr marL="1143000" indent="-228600">
              <a:buFontTx/>
              <a:buBlip>
                <a:blip r:embed="rId6">
                  <a:extLst>
                    <a:ext uri="{96DAC541-7B7A-43D3-8B79-37D633B846F1}">
                      <asvg:svgBlip xmlns:asvg="http://schemas.microsoft.com/office/drawing/2016/SVG/main" r:embed="rId7"/>
                    </a:ext>
                  </a:extLst>
                </a:blip>
              </a:buBlip>
              <a:defRPr>
                <a:highlight>
                  <a:srgbClr val="00FFFF"/>
                </a:highlight>
              </a:defRPr>
            </a:lvl3pPr>
            <a:lvl4pPr marL="1600200" indent="-228600">
              <a:buFontTx/>
              <a:buBlip>
                <a:blip r:embed="rId8">
                  <a:extLst>
                    <a:ext uri="{96DAC541-7B7A-43D3-8B79-37D633B846F1}">
                      <asvg:svgBlip xmlns:asvg="http://schemas.microsoft.com/office/drawing/2016/SVG/main" r:embed="rId9"/>
                    </a:ext>
                  </a:extLst>
                </a:blip>
              </a:buBlip>
              <a:defRPr>
                <a:highlight>
                  <a:srgbClr val="FF00FF"/>
                </a:highlight>
              </a:defRPr>
            </a:lvl4pPr>
            <a:lvl5pPr>
              <a:defRPr>
                <a:highlight>
                  <a:srgbClr val="FF0000"/>
                </a:highlight>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97293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2">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3">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4">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 lvl="5">
            <p:tnLst>
              <p:par>
                <p:cTn presetID="1"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281C7-AB0E-66A6-8C31-DD522C6783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76A5F4B-044D-DB96-C536-D17FE03A8E2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CE09691-8C4E-3BEC-2239-3CC7802A5E14}"/>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12/03/2023</a:t>
            </a:fld>
            <a:endParaRPr lang="pt-BR"/>
          </a:p>
        </p:txBody>
      </p:sp>
      <p:sp>
        <p:nvSpPr>
          <p:cNvPr id="5" name="Espaço Reservado para Rodapé 4">
            <a:extLst>
              <a:ext uri="{FF2B5EF4-FFF2-40B4-BE49-F238E27FC236}">
                <a16:creationId xmlns:a16="http://schemas.microsoft.com/office/drawing/2014/main" id="{BE6C56D9-6B0D-5EB6-E510-0811767819CD}"/>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14A8DFF4-E339-0B41-B042-10ED5FF4BE25}"/>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642872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031BB6E-275E-411C-2736-2D5A55D4A69C}"/>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06F257E-3B7C-25B4-7593-5DC0E9756492}"/>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078F451-1D14-9A49-102E-48F57B545B28}"/>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12/03/2023</a:t>
            </a:fld>
            <a:endParaRPr lang="pt-BR"/>
          </a:p>
        </p:txBody>
      </p:sp>
      <p:sp>
        <p:nvSpPr>
          <p:cNvPr id="5" name="Espaço Reservado para Rodapé 4">
            <a:extLst>
              <a:ext uri="{FF2B5EF4-FFF2-40B4-BE49-F238E27FC236}">
                <a16:creationId xmlns:a16="http://schemas.microsoft.com/office/drawing/2014/main" id="{220EA116-3EE6-2F35-3459-C0C1D878C513}"/>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DDD24E0C-4D14-93F6-118A-E360FF59E952}"/>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725901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0CA7EACC-37F0-C32D-A466-DE85310593F8}"/>
              </a:ext>
            </a:extLst>
          </p:cNvPr>
          <p:cNvPicPr>
            <a:picLocks noChangeAspect="1"/>
          </p:cNvPicPr>
          <p:nvPr userDrawn="1"/>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5352631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7255B-900E-5136-476F-6FB88B9516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ECF4BBE-58E4-7455-8850-99D52E5108A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AC17DF0-0364-A5EF-8430-7EA08B4A14E3}"/>
              </a:ext>
            </a:extLst>
          </p:cNvPr>
          <p:cNvSpPr>
            <a:spLocks noGrp="1"/>
          </p:cNvSpPr>
          <p:nvPr>
            <p:ph type="dt" sz="half" idx="10"/>
          </p:nvPr>
        </p:nvSpPr>
        <p:spPr/>
        <p:txBody>
          <a:bodyPr/>
          <a:lstStyle/>
          <a:p>
            <a:fld id="{8A0999B5-8817-4236-BDFE-880354E18494}" type="datetimeFigureOut">
              <a:rPr lang="pt-BR" smtClean="0"/>
              <a:t>12/03/2023</a:t>
            </a:fld>
            <a:endParaRPr lang="pt-BR"/>
          </a:p>
        </p:txBody>
      </p:sp>
      <p:sp>
        <p:nvSpPr>
          <p:cNvPr id="5" name="Espaço Reservado para Rodapé 4">
            <a:extLst>
              <a:ext uri="{FF2B5EF4-FFF2-40B4-BE49-F238E27FC236}">
                <a16:creationId xmlns:a16="http://schemas.microsoft.com/office/drawing/2014/main" id="{F515B5E2-E9CF-DD4A-4FF2-9F6ED4B4C6E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5578823-8505-E873-27D0-E3403B517245}"/>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0278814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7C2DD-9EBF-E559-1BF3-9A853441824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084630A-40B6-8EC8-28E2-22421FF33F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ABE2B6A3-518C-F229-7287-CD1D89834C83}"/>
              </a:ext>
            </a:extLst>
          </p:cNvPr>
          <p:cNvSpPr>
            <a:spLocks noGrp="1"/>
          </p:cNvSpPr>
          <p:nvPr>
            <p:ph type="dt" sz="half" idx="10"/>
          </p:nvPr>
        </p:nvSpPr>
        <p:spPr/>
        <p:txBody>
          <a:bodyPr/>
          <a:lstStyle/>
          <a:p>
            <a:fld id="{8A0999B5-8817-4236-BDFE-880354E18494}" type="datetimeFigureOut">
              <a:rPr lang="pt-BR" smtClean="0"/>
              <a:t>12/03/2023</a:t>
            </a:fld>
            <a:endParaRPr lang="pt-BR"/>
          </a:p>
        </p:txBody>
      </p:sp>
      <p:sp>
        <p:nvSpPr>
          <p:cNvPr id="5" name="Espaço Reservado para Rodapé 4">
            <a:extLst>
              <a:ext uri="{FF2B5EF4-FFF2-40B4-BE49-F238E27FC236}">
                <a16:creationId xmlns:a16="http://schemas.microsoft.com/office/drawing/2014/main" id="{B0039209-89E4-9F22-C0ED-D1E36BD30CA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E2FBA29-B279-01FF-55FD-4A629A841B1E}"/>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54102222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8B410-BBD0-759A-8F10-D2E41B39AD7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B1B1F7B-8EE1-7982-3A96-718A17A58835}"/>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D7A6607-9853-53B0-B371-9018AB7429C4}"/>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25ACF9F-E0B4-710C-D563-7BBC3920EE9B}"/>
              </a:ext>
            </a:extLst>
          </p:cNvPr>
          <p:cNvSpPr>
            <a:spLocks noGrp="1"/>
          </p:cNvSpPr>
          <p:nvPr>
            <p:ph type="dt" sz="half" idx="10"/>
          </p:nvPr>
        </p:nvSpPr>
        <p:spPr/>
        <p:txBody>
          <a:bodyPr/>
          <a:lstStyle/>
          <a:p>
            <a:fld id="{8A0999B5-8817-4236-BDFE-880354E18494}" type="datetimeFigureOut">
              <a:rPr lang="pt-BR" smtClean="0"/>
              <a:t>12/03/2023</a:t>
            </a:fld>
            <a:endParaRPr lang="pt-BR"/>
          </a:p>
        </p:txBody>
      </p:sp>
      <p:sp>
        <p:nvSpPr>
          <p:cNvPr id="6" name="Espaço Reservado para Rodapé 5">
            <a:extLst>
              <a:ext uri="{FF2B5EF4-FFF2-40B4-BE49-F238E27FC236}">
                <a16:creationId xmlns:a16="http://schemas.microsoft.com/office/drawing/2014/main" id="{274FE64C-6DA5-19B4-BD9B-34A3132750B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E7D7D06-6B04-519E-B7DA-188B1E71AC0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7273612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9DDCEB-3116-BBD5-4CA6-9D4D18334C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448A60B-1F8F-6933-0B40-AC858ABA85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8C2EB16-D740-B030-4A51-6FB3FC30733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6D827E07-31B6-1827-B4E1-8527232FA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B41CC7C-1C8D-4BF6-9312-B20FA5AB20C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7C52CDE-95E5-709D-9362-900FCEF633A0}"/>
              </a:ext>
            </a:extLst>
          </p:cNvPr>
          <p:cNvSpPr>
            <a:spLocks noGrp="1"/>
          </p:cNvSpPr>
          <p:nvPr>
            <p:ph type="dt" sz="half" idx="10"/>
          </p:nvPr>
        </p:nvSpPr>
        <p:spPr/>
        <p:txBody>
          <a:bodyPr/>
          <a:lstStyle/>
          <a:p>
            <a:fld id="{8A0999B5-8817-4236-BDFE-880354E18494}" type="datetimeFigureOut">
              <a:rPr lang="pt-BR" smtClean="0"/>
              <a:t>12/03/2023</a:t>
            </a:fld>
            <a:endParaRPr lang="pt-BR"/>
          </a:p>
        </p:txBody>
      </p:sp>
      <p:sp>
        <p:nvSpPr>
          <p:cNvPr id="8" name="Espaço Reservado para Rodapé 7">
            <a:extLst>
              <a:ext uri="{FF2B5EF4-FFF2-40B4-BE49-F238E27FC236}">
                <a16:creationId xmlns:a16="http://schemas.microsoft.com/office/drawing/2014/main" id="{9E31CC56-2132-59FF-EFFD-82BC11C3383B}"/>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7348A65C-B460-5FBB-29B6-1F87FB73B2D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9394181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7BE57B-83FE-7317-F4CE-11610B67163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ECD7FA8-D735-7C7A-AF0C-769BA9BF86EB}"/>
              </a:ext>
            </a:extLst>
          </p:cNvPr>
          <p:cNvSpPr>
            <a:spLocks noGrp="1"/>
          </p:cNvSpPr>
          <p:nvPr>
            <p:ph type="dt" sz="half" idx="10"/>
          </p:nvPr>
        </p:nvSpPr>
        <p:spPr/>
        <p:txBody>
          <a:bodyPr/>
          <a:lstStyle/>
          <a:p>
            <a:fld id="{8A0999B5-8817-4236-BDFE-880354E18494}" type="datetimeFigureOut">
              <a:rPr lang="pt-BR" smtClean="0"/>
              <a:t>12/03/2023</a:t>
            </a:fld>
            <a:endParaRPr lang="pt-BR"/>
          </a:p>
        </p:txBody>
      </p:sp>
      <p:sp>
        <p:nvSpPr>
          <p:cNvPr id="4" name="Espaço Reservado para Rodapé 3">
            <a:extLst>
              <a:ext uri="{FF2B5EF4-FFF2-40B4-BE49-F238E27FC236}">
                <a16:creationId xmlns:a16="http://schemas.microsoft.com/office/drawing/2014/main" id="{30824297-389E-71CA-EA8F-6C6CC55FFF61}"/>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492DD83-6EDF-B12E-FC2C-C7A19CCC172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6889342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4C08B6B-A83E-21E6-46A7-84C0993E881D}"/>
              </a:ext>
            </a:extLst>
          </p:cNvPr>
          <p:cNvSpPr>
            <a:spLocks noGrp="1"/>
          </p:cNvSpPr>
          <p:nvPr>
            <p:ph type="dt" sz="half" idx="10"/>
          </p:nvPr>
        </p:nvSpPr>
        <p:spPr/>
        <p:txBody>
          <a:bodyPr/>
          <a:lstStyle/>
          <a:p>
            <a:fld id="{8A0999B5-8817-4236-BDFE-880354E18494}" type="datetimeFigureOut">
              <a:rPr lang="pt-BR" smtClean="0"/>
              <a:t>12/03/2023</a:t>
            </a:fld>
            <a:endParaRPr lang="pt-BR"/>
          </a:p>
        </p:txBody>
      </p:sp>
      <p:sp>
        <p:nvSpPr>
          <p:cNvPr id="3" name="Espaço Reservado para Rodapé 2">
            <a:extLst>
              <a:ext uri="{FF2B5EF4-FFF2-40B4-BE49-F238E27FC236}">
                <a16:creationId xmlns:a16="http://schemas.microsoft.com/office/drawing/2014/main" id="{2E92A9A0-A7C6-4A7C-B527-C8CEFD0726B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699CBAEC-9770-BDAB-3685-F48FA448B79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610649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413740-9F9C-66D9-6EF1-07306864710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46C465A-4040-AF27-3452-C6E0998DE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10B6ADA-E337-8778-168C-A7142DB84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1E09C3A-3D32-61C3-AAC6-49F04870F34E}"/>
              </a:ext>
            </a:extLst>
          </p:cNvPr>
          <p:cNvSpPr>
            <a:spLocks noGrp="1"/>
          </p:cNvSpPr>
          <p:nvPr>
            <p:ph type="dt" sz="half" idx="10"/>
          </p:nvPr>
        </p:nvSpPr>
        <p:spPr/>
        <p:txBody>
          <a:bodyPr/>
          <a:lstStyle/>
          <a:p>
            <a:fld id="{8A0999B5-8817-4236-BDFE-880354E18494}" type="datetimeFigureOut">
              <a:rPr lang="pt-BR" smtClean="0"/>
              <a:t>12/03/2023</a:t>
            </a:fld>
            <a:endParaRPr lang="pt-BR"/>
          </a:p>
        </p:txBody>
      </p:sp>
      <p:sp>
        <p:nvSpPr>
          <p:cNvPr id="6" name="Espaço Reservado para Rodapé 5">
            <a:extLst>
              <a:ext uri="{FF2B5EF4-FFF2-40B4-BE49-F238E27FC236}">
                <a16:creationId xmlns:a16="http://schemas.microsoft.com/office/drawing/2014/main" id="{844B5761-B9B8-EBD1-417B-47BAA7E77F8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2D3F955-B1CE-2966-FA24-0C2BDBDE048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1449628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66946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54170-6E67-7574-7DB6-8CA25CA7B38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D7E71AF-634D-410C-B5AB-CFEFC092E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09B9839-98C5-9D05-DA26-54C98B35B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49AF2CF-46D3-6212-64EB-E04FFDD21CDC}"/>
              </a:ext>
            </a:extLst>
          </p:cNvPr>
          <p:cNvSpPr>
            <a:spLocks noGrp="1"/>
          </p:cNvSpPr>
          <p:nvPr>
            <p:ph type="dt" sz="half" idx="10"/>
          </p:nvPr>
        </p:nvSpPr>
        <p:spPr/>
        <p:txBody>
          <a:bodyPr/>
          <a:lstStyle/>
          <a:p>
            <a:fld id="{8A0999B5-8817-4236-BDFE-880354E18494}" type="datetimeFigureOut">
              <a:rPr lang="pt-BR" smtClean="0"/>
              <a:t>12/03/2023</a:t>
            </a:fld>
            <a:endParaRPr lang="pt-BR"/>
          </a:p>
        </p:txBody>
      </p:sp>
      <p:sp>
        <p:nvSpPr>
          <p:cNvPr id="6" name="Espaço Reservado para Rodapé 5">
            <a:extLst>
              <a:ext uri="{FF2B5EF4-FFF2-40B4-BE49-F238E27FC236}">
                <a16:creationId xmlns:a16="http://schemas.microsoft.com/office/drawing/2014/main" id="{E3A492A5-DA3A-D894-F06B-8BFEB4D6991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3E2E7-89AC-6F6C-5FC9-E406E6376806}"/>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7960472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9CBBF-F9A7-2132-D6AD-7C26485C248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7FAE89F-3E72-CE67-07B5-EDBC04A30AF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C5D1E0C-C72D-237F-0899-1D2B5111556A}"/>
              </a:ext>
            </a:extLst>
          </p:cNvPr>
          <p:cNvSpPr>
            <a:spLocks noGrp="1"/>
          </p:cNvSpPr>
          <p:nvPr>
            <p:ph type="dt" sz="half" idx="10"/>
          </p:nvPr>
        </p:nvSpPr>
        <p:spPr/>
        <p:txBody>
          <a:bodyPr/>
          <a:lstStyle/>
          <a:p>
            <a:fld id="{8A0999B5-8817-4236-BDFE-880354E18494}" type="datetimeFigureOut">
              <a:rPr lang="pt-BR" smtClean="0"/>
              <a:t>12/03/2023</a:t>
            </a:fld>
            <a:endParaRPr lang="pt-BR"/>
          </a:p>
        </p:txBody>
      </p:sp>
      <p:sp>
        <p:nvSpPr>
          <p:cNvPr id="5" name="Espaço Reservado para Rodapé 4">
            <a:extLst>
              <a:ext uri="{FF2B5EF4-FFF2-40B4-BE49-F238E27FC236}">
                <a16:creationId xmlns:a16="http://schemas.microsoft.com/office/drawing/2014/main" id="{4776F7F5-467E-6B51-62DA-D29CDEED33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EDCDFA4-5B59-4A0F-5AE1-6500F7D4A25A}"/>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7053556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1DBCC-F7FF-CA31-0DD4-8D09D19990F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E57F652-C2B7-B511-625B-33147CF7C049}"/>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DF667CF-1115-D3E8-5C41-9706BAC92F18}"/>
              </a:ext>
            </a:extLst>
          </p:cNvPr>
          <p:cNvSpPr>
            <a:spLocks noGrp="1"/>
          </p:cNvSpPr>
          <p:nvPr>
            <p:ph type="dt" sz="half" idx="10"/>
          </p:nvPr>
        </p:nvSpPr>
        <p:spPr/>
        <p:txBody>
          <a:bodyPr/>
          <a:lstStyle/>
          <a:p>
            <a:fld id="{8A0999B5-8817-4236-BDFE-880354E18494}" type="datetimeFigureOut">
              <a:rPr lang="pt-BR" smtClean="0"/>
              <a:t>12/03/2023</a:t>
            </a:fld>
            <a:endParaRPr lang="pt-BR"/>
          </a:p>
        </p:txBody>
      </p:sp>
      <p:sp>
        <p:nvSpPr>
          <p:cNvPr id="5" name="Espaço Reservado para Rodapé 4">
            <a:extLst>
              <a:ext uri="{FF2B5EF4-FFF2-40B4-BE49-F238E27FC236}">
                <a16:creationId xmlns:a16="http://schemas.microsoft.com/office/drawing/2014/main" id="{310D0586-08B2-E2BB-F315-40058001ACC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ED169C9-7657-6C09-2999-B5E8D9858EA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4155170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D13EC8-32D1-8F2C-6D4F-7147186F0F3A}"/>
              </a:ext>
            </a:extLst>
          </p:cNvPr>
          <p:cNvSpPr>
            <a:spLocks noGrp="1"/>
          </p:cNvSpPr>
          <p:nvPr>
            <p:ph type="title"/>
          </p:nvPr>
        </p:nvSpPr>
        <p:spPr>
          <a:xfrm>
            <a:off x="130630" y="91439"/>
            <a:ext cx="1162594" cy="5956663"/>
          </a:xfrm>
        </p:spPr>
        <p:txBody>
          <a:bodyPr vert="vert270" anchor="b"/>
          <a:lstStyle>
            <a:lvl1pPr>
              <a:defRPr sz="3200"/>
            </a:lvl1pPr>
          </a:lstStyle>
          <a:p>
            <a:r>
              <a:rPr lang="pt-BR" dirty="0"/>
              <a:t>Clique para editar o título Mestre</a:t>
            </a:r>
          </a:p>
        </p:txBody>
      </p:sp>
      <p:sp>
        <p:nvSpPr>
          <p:cNvPr id="9" name="Espaço Reservado para Imagem 8">
            <a:extLst>
              <a:ext uri="{FF2B5EF4-FFF2-40B4-BE49-F238E27FC236}">
                <a16:creationId xmlns:a16="http://schemas.microsoft.com/office/drawing/2014/main" id="{98F17B7E-AB0B-C7E6-FB76-4661FEE61640}"/>
              </a:ext>
            </a:extLst>
          </p:cNvPr>
          <p:cNvSpPr>
            <a:spLocks noGrp="1"/>
          </p:cNvSpPr>
          <p:nvPr>
            <p:ph type="pic" sz="quarter" idx="10"/>
          </p:nvPr>
        </p:nvSpPr>
        <p:spPr>
          <a:xfrm>
            <a:off x="1293225" y="91439"/>
            <a:ext cx="10768146" cy="5956663"/>
          </a:xfrm>
        </p:spPr>
        <p:txBody>
          <a:bodyPr/>
          <a:lstStyle>
            <a:lvl1pPr marL="0" indent="0">
              <a:buNone/>
              <a:defRPr/>
            </a:lvl1pPr>
          </a:lstStyle>
          <a:p>
            <a:endParaRPr lang="pt-BR" dirty="0"/>
          </a:p>
        </p:txBody>
      </p:sp>
    </p:spTree>
    <p:extLst>
      <p:ext uri="{BB962C8B-B14F-4D97-AF65-F5344CB8AC3E}">
        <p14:creationId xmlns:p14="http://schemas.microsoft.com/office/powerpoint/2010/main" val="176587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93D47-EA2F-752F-FDDB-33B172C3B830}"/>
              </a:ext>
            </a:extLst>
          </p:cNvPr>
          <p:cNvSpPr>
            <a:spLocks noGrp="1"/>
          </p:cNvSpPr>
          <p:nvPr>
            <p:ph type="title"/>
          </p:nvPr>
        </p:nvSpPr>
        <p:spPr>
          <a:xfrm>
            <a:off x="831850" y="1709738"/>
            <a:ext cx="10515600" cy="2852737"/>
          </a:xfrm>
          <a:solidFill>
            <a:srgbClr val="002060"/>
          </a:solidFill>
        </p:spPr>
        <p:txBody>
          <a:bodyPr anchor="b"/>
          <a:lstStyle>
            <a:lvl1pPr>
              <a:defRPr sz="6000">
                <a:solidFill>
                  <a:schemeClr val="bg1"/>
                </a:solidFill>
              </a:defRPr>
            </a:lvl1pPr>
          </a:lstStyle>
          <a:p>
            <a:r>
              <a:rPr lang="pt-BR" dirty="0"/>
              <a:t>Clique para editar o título Mestre</a:t>
            </a:r>
          </a:p>
        </p:txBody>
      </p:sp>
      <p:sp>
        <p:nvSpPr>
          <p:cNvPr id="3" name="Espaço Reservado para Texto 2">
            <a:extLst>
              <a:ext uri="{FF2B5EF4-FFF2-40B4-BE49-F238E27FC236}">
                <a16:creationId xmlns:a16="http://schemas.microsoft.com/office/drawing/2014/main" id="{62EC87E8-D100-63EC-4DEA-C436FFCBF915}"/>
              </a:ext>
            </a:extLst>
          </p:cNvPr>
          <p:cNvSpPr>
            <a:spLocks noGrp="1"/>
          </p:cNvSpPr>
          <p:nvPr>
            <p:ph type="body" idx="1"/>
          </p:nvPr>
        </p:nvSpPr>
        <p:spPr>
          <a:xfrm>
            <a:off x="831850" y="4589463"/>
            <a:ext cx="10515600" cy="1500187"/>
          </a:xfrm>
          <a:solidFill>
            <a:srgbClr val="FFC000"/>
          </a:solidFill>
        </p:spPr>
        <p:txBody>
          <a:bodyPr/>
          <a:lstStyle>
            <a:lvl1pPr marL="0" indent="0">
              <a:buNone/>
              <a:defRPr sz="2400" b="1">
                <a:solidFill>
                  <a:schemeClr val="tx1"/>
                </a:solidFill>
                <a:latin typeface="Arial Rounded MT Bold" panose="020F07040305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os estilos de texto Mestres</a:t>
            </a:r>
          </a:p>
        </p:txBody>
      </p:sp>
    </p:spTree>
    <p:extLst>
      <p:ext uri="{BB962C8B-B14F-4D97-AF65-F5344CB8AC3E}">
        <p14:creationId xmlns:p14="http://schemas.microsoft.com/office/powerpoint/2010/main" val="1625715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E5EFD-96AD-42A7-8670-2B45C4C49E1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AC329DC-6A4F-C4B5-AA58-96D98972B00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FC0551A3-CE6B-62DA-0F36-18C2CE9AF03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9DB247D-9DD1-AFED-54D6-FBA4C4E5868F}"/>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12/03/2023</a:t>
            </a:fld>
            <a:endParaRPr lang="pt-BR"/>
          </a:p>
        </p:txBody>
      </p:sp>
      <p:sp>
        <p:nvSpPr>
          <p:cNvPr id="6" name="Espaço Reservado para Rodapé 5">
            <a:extLst>
              <a:ext uri="{FF2B5EF4-FFF2-40B4-BE49-F238E27FC236}">
                <a16:creationId xmlns:a16="http://schemas.microsoft.com/office/drawing/2014/main" id="{D75E44FD-6918-BA39-941E-49B8E78708CF}"/>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C34A3167-C10A-AA01-FDA0-A14D0D70DCF4}"/>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221596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AAD63-4ABA-5B51-EB65-7E5ADA983F7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8BA089D-0C72-71AF-A7F6-1CEFB714C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53C6EEA-3725-63B2-E9C5-2A81FA8A0253}"/>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1ADBE528-69AF-5311-4070-C09421B827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E39FEC0-65E5-A97F-E2B7-5EE6E0BD72F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542236D-81A9-AE06-C943-53D25B542E01}"/>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12/03/2023</a:t>
            </a:fld>
            <a:endParaRPr lang="pt-BR"/>
          </a:p>
        </p:txBody>
      </p:sp>
      <p:sp>
        <p:nvSpPr>
          <p:cNvPr id="8" name="Espaço Reservado para Rodapé 7">
            <a:extLst>
              <a:ext uri="{FF2B5EF4-FFF2-40B4-BE49-F238E27FC236}">
                <a16:creationId xmlns:a16="http://schemas.microsoft.com/office/drawing/2014/main" id="{55061F59-8DA8-3C35-7040-809DCF12E442}"/>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a:extLst>
              <a:ext uri="{FF2B5EF4-FFF2-40B4-BE49-F238E27FC236}">
                <a16:creationId xmlns:a16="http://schemas.microsoft.com/office/drawing/2014/main" id="{275E264B-57FE-C19E-19DC-FC5D9A8BFA96}"/>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1751654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64A2E-E45C-20A0-E543-BE257A479F73}"/>
              </a:ext>
            </a:extLst>
          </p:cNvPr>
          <p:cNvSpPr>
            <a:spLocks noGrp="1"/>
          </p:cNvSpPr>
          <p:nvPr>
            <p:ph type="title" hasCustomPrompt="1"/>
          </p:nvPr>
        </p:nvSpPr>
        <p:spPr/>
        <p:txBody>
          <a:bodyPr/>
          <a:lstStyle/>
          <a:p>
            <a:r>
              <a:rPr lang="pt-BR" dirty="0"/>
              <a:t>SMARTART</a:t>
            </a:r>
          </a:p>
        </p:txBody>
      </p:sp>
      <p:sp>
        <p:nvSpPr>
          <p:cNvPr id="7" name="Espaço Reservado para SmartArt 6">
            <a:extLst>
              <a:ext uri="{FF2B5EF4-FFF2-40B4-BE49-F238E27FC236}">
                <a16:creationId xmlns:a16="http://schemas.microsoft.com/office/drawing/2014/main" id="{8C8FCB61-C49F-1FAB-54EE-F35D4AB8A670}"/>
              </a:ext>
            </a:extLst>
          </p:cNvPr>
          <p:cNvSpPr>
            <a:spLocks noGrp="1"/>
          </p:cNvSpPr>
          <p:nvPr>
            <p:ph type="dgm" sz="quarter" idx="10"/>
          </p:nvPr>
        </p:nvSpPr>
        <p:spPr>
          <a:xfrm>
            <a:off x="157163" y="927100"/>
            <a:ext cx="11912600" cy="5041900"/>
          </a:xfrm>
        </p:spPr>
        <p:txBody>
          <a:bodyPr/>
          <a:lstStyle>
            <a:lvl1pPr marL="0" indent="0">
              <a:buNone/>
              <a:defRPr/>
            </a:lvl1pPr>
          </a:lstStyle>
          <a:p>
            <a:endParaRPr lang="pt-BR" dirty="0"/>
          </a:p>
        </p:txBody>
      </p:sp>
    </p:spTree>
    <p:extLst>
      <p:ext uri="{BB962C8B-B14F-4D97-AF65-F5344CB8AC3E}">
        <p14:creationId xmlns:p14="http://schemas.microsoft.com/office/powerpoint/2010/main" val="2240133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B80501C-3196-3506-9EFB-DAC7F31C0651}"/>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12/03/2023</a:t>
            </a:fld>
            <a:endParaRPr lang="pt-BR"/>
          </a:p>
        </p:txBody>
      </p:sp>
      <p:sp>
        <p:nvSpPr>
          <p:cNvPr id="3" name="Espaço Reservado para Rodapé 2">
            <a:extLst>
              <a:ext uri="{FF2B5EF4-FFF2-40B4-BE49-F238E27FC236}">
                <a16:creationId xmlns:a16="http://schemas.microsoft.com/office/drawing/2014/main" id="{4229BE87-F894-19F8-AFB1-BB79957740C1}"/>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7BA5E3B0-FFEF-2C02-D9D6-582FCC0638C9}"/>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12085622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8FDAB2-3B38-55B8-1502-2EB0BCEB31B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8C155D-0B89-721F-6688-92CD531D69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65D265E-AC59-1ABB-7D8D-180364B6B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4BE407B-09DB-0B26-84A8-F4F68874650A}"/>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12/03/2023</a:t>
            </a:fld>
            <a:endParaRPr lang="pt-BR"/>
          </a:p>
        </p:txBody>
      </p:sp>
      <p:sp>
        <p:nvSpPr>
          <p:cNvPr id="6" name="Espaço Reservado para Rodapé 5">
            <a:extLst>
              <a:ext uri="{FF2B5EF4-FFF2-40B4-BE49-F238E27FC236}">
                <a16:creationId xmlns:a16="http://schemas.microsoft.com/office/drawing/2014/main" id="{7A4F67D2-94A2-2929-365C-1D5CDB7FEDD3}"/>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487AADD0-340F-CAC5-1440-7D9BD5DC83B4}"/>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7621121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svg"/><Relationship Id="rId20" Type="http://schemas.openxmlformats.org/officeDocument/2006/relationships/image" Target="../media/image8.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image" Target="../media/image7.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8D0CEBD-5968-E653-5759-ADEF188E1C36}"/>
              </a:ext>
            </a:extLst>
          </p:cNvPr>
          <p:cNvSpPr>
            <a:spLocks noGrp="1"/>
          </p:cNvSpPr>
          <p:nvPr>
            <p:ph type="title"/>
          </p:nvPr>
        </p:nvSpPr>
        <p:spPr>
          <a:xfrm>
            <a:off x="156754" y="136526"/>
            <a:ext cx="11913326" cy="790938"/>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73FB8440-F839-E491-113C-798F673A0DAA}"/>
              </a:ext>
            </a:extLst>
          </p:cNvPr>
          <p:cNvSpPr>
            <a:spLocks noGrp="1"/>
          </p:cNvSpPr>
          <p:nvPr>
            <p:ph type="body" idx="1"/>
          </p:nvPr>
        </p:nvSpPr>
        <p:spPr>
          <a:xfrm>
            <a:off x="156754" y="1084217"/>
            <a:ext cx="11913326" cy="5000881"/>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pic>
        <p:nvPicPr>
          <p:cNvPr id="8" name="Imagem 7">
            <a:extLst>
              <a:ext uri="{FF2B5EF4-FFF2-40B4-BE49-F238E27FC236}">
                <a16:creationId xmlns:a16="http://schemas.microsoft.com/office/drawing/2014/main" id="{42A292FA-F4D9-FA7F-E2DB-EE27254A55DD}"/>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332622" y="6099942"/>
            <a:ext cx="1859378" cy="768194"/>
          </a:xfrm>
          <a:prstGeom prst="rect">
            <a:avLst/>
          </a:prstGeom>
        </p:spPr>
      </p:pic>
      <p:pic>
        <p:nvPicPr>
          <p:cNvPr id="10" name="Imagem 9">
            <a:extLst>
              <a:ext uri="{FF2B5EF4-FFF2-40B4-BE49-F238E27FC236}">
                <a16:creationId xmlns:a16="http://schemas.microsoft.com/office/drawing/2014/main" id="{7FD277CB-1F95-A339-344C-4D3DA27C239E}"/>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6085098"/>
            <a:ext cx="1859379" cy="768195"/>
          </a:xfrm>
          <a:prstGeom prst="rect">
            <a:avLst/>
          </a:prstGeom>
        </p:spPr>
      </p:pic>
    </p:spTree>
    <p:extLst>
      <p:ext uri="{BB962C8B-B14F-4D97-AF65-F5344CB8AC3E}">
        <p14:creationId xmlns:p14="http://schemas.microsoft.com/office/powerpoint/2010/main" val="208615795"/>
      </p:ext>
    </p:extLst>
  </p:cSld>
  <p:clrMap bg1="lt1" tx1="dk1" bg2="lt2" tx2="dk2" accent1="accent1" accent2="accent2" accent3="accent3" accent4="accent4" accent5="accent5" accent6="accent6" hlink="hlink" folHlink="folHlink"/>
  <p:sldLayoutIdLst>
    <p:sldLayoutId id="2147483650" r:id="rId1"/>
    <p:sldLayoutId id="2147483649" r:id="rId2"/>
    <p:sldLayoutId id="2147483656"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400" rtl="0" eaLnBrk="1" latinLnBrk="0" hangingPunct="1">
        <a:lnSpc>
          <a:spcPct val="90000"/>
        </a:lnSpc>
        <a:spcBef>
          <a:spcPct val="0"/>
        </a:spcBef>
        <a:buNone/>
        <a:defRPr sz="4400" b="1" kern="1200">
          <a:solidFill>
            <a:srgbClr val="002060"/>
          </a:solidFill>
          <a:latin typeface="Bahnschrift SemiBold Condensed" panose="020B0502040204020203" pitchFamily="34" charset="0"/>
          <a:ea typeface="+mj-ea"/>
          <a:cs typeface="+mj-cs"/>
        </a:defRPr>
      </a:lvl1pPr>
    </p:titleStyle>
    <p:bodyStyle>
      <a:lvl1pPr marL="228600" indent="-228600" algn="l" defTabSz="914400" rtl="0" eaLnBrk="1" latinLnBrk="0" hangingPunct="1">
        <a:lnSpc>
          <a:spcPct val="90000"/>
        </a:lnSpc>
        <a:spcBef>
          <a:spcPts val="1000"/>
        </a:spcBef>
        <a:buSzPct val="150000"/>
        <a:buFontTx/>
        <a:buBlip>
          <a:blip r:embed="rId15">
            <a:extLst>
              <a:ext uri="{96DAC541-7B7A-43D3-8B79-37D633B846F1}">
                <asvg:svgBlip xmlns:asvg="http://schemas.microsoft.com/office/drawing/2016/SVG/main" r:embed="rId16"/>
              </a:ext>
            </a:extLst>
          </a:blip>
        </a:buBlip>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SzPct val="150000"/>
        <a:buFontTx/>
        <a:buBlip>
          <a:blip r:embed="rId17">
            <a:extLst>
              <a:ext uri="{96DAC541-7B7A-43D3-8B79-37D633B846F1}">
                <asvg:svgBlip xmlns:asvg="http://schemas.microsoft.com/office/drawing/2016/SVG/main" r:embed="rId18"/>
              </a:ext>
            </a:extLst>
          </a:blip>
        </a:buBlip>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SzPct val="150000"/>
        <a:buFontTx/>
        <a:buBlip>
          <a:blip r:embed="rId19">
            <a:extLst>
              <a:ext uri="{96DAC541-7B7A-43D3-8B79-37D633B846F1}">
                <asvg:svgBlip xmlns:asvg="http://schemas.microsoft.com/office/drawing/2016/SVG/main" r:embed="rId20"/>
              </a:ext>
            </a:extLst>
          </a:blip>
        </a:buBlip>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SzPct val="150000"/>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28224E6-0FBB-12BB-1868-051F31783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BDE74C7-2C88-D339-B385-48A954F4B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0B0C87B-913A-FD25-7D6A-8BA429E7E6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999B5-8817-4236-BDFE-880354E18494}" type="datetimeFigureOut">
              <a:rPr lang="pt-BR" smtClean="0"/>
              <a:t>12/03/2023</a:t>
            </a:fld>
            <a:endParaRPr lang="pt-BR"/>
          </a:p>
        </p:txBody>
      </p:sp>
      <p:sp>
        <p:nvSpPr>
          <p:cNvPr id="5" name="Espaço Reservado para Rodapé 4">
            <a:extLst>
              <a:ext uri="{FF2B5EF4-FFF2-40B4-BE49-F238E27FC236}">
                <a16:creationId xmlns:a16="http://schemas.microsoft.com/office/drawing/2014/main" id="{F19919D1-3223-3FB2-DF90-BA04BC25E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1FAC72A-A553-E1D2-F3EB-D0047E81D1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C4C33-324E-4543-8483-4EB79F178DA8}" type="slidenum">
              <a:rPr lang="pt-BR" smtClean="0"/>
              <a:t>‹nº›</a:t>
            </a:fld>
            <a:endParaRPr lang="pt-BR"/>
          </a:p>
        </p:txBody>
      </p:sp>
    </p:spTree>
    <p:extLst>
      <p:ext uri="{BB962C8B-B14F-4D97-AF65-F5344CB8AC3E}">
        <p14:creationId xmlns:p14="http://schemas.microsoft.com/office/powerpoint/2010/main" val="27941074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7.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7.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7.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7.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7.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7.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7.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7.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7.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69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lstStyle/>
          <a:p>
            <a:r>
              <a:rPr lang="pt-BR" dirty="0"/>
              <a:t>Segundo Indicador</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672541479"/>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961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50AA666-B440-4A48-9090-5B325074E72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1C2508E8-F96E-4CC9-835E-A3D4B7303A5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9BC61F99-24C2-4E76-AEFE-BD69BEF1268D}"/>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C3B3FC-F54F-DB89-9DBF-132A63589C16}"/>
              </a:ext>
            </a:extLst>
          </p:cNvPr>
          <p:cNvSpPr>
            <a:spLocks noGrp="1"/>
          </p:cNvSpPr>
          <p:nvPr>
            <p:ph type="title"/>
          </p:nvPr>
        </p:nvSpPr>
        <p:spPr/>
        <p:txBody>
          <a:bodyPr/>
          <a:lstStyle/>
          <a:p>
            <a:r>
              <a:rPr lang="pt-BR" dirty="0"/>
              <a:t>PRÁTICA: registrando o resultado dos testes rápidos no Objetivo</a:t>
            </a:r>
          </a:p>
        </p:txBody>
      </p:sp>
      <p:pic>
        <p:nvPicPr>
          <p:cNvPr id="5" name="Espaço Reservado para Imagem 4">
            <a:extLst>
              <a:ext uri="{FF2B5EF4-FFF2-40B4-BE49-F238E27FC236}">
                <a16:creationId xmlns:a16="http://schemas.microsoft.com/office/drawing/2014/main" id="{4C80E6E6-A691-C696-4D97-DE554A93AD6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197" r="7197"/>
          <a:stretch>
            <a:fillRect/>
          </a:stretch>
        </p:blipFill>
        <p:spPr/>
      </p:pic>
      <p:pic>
        <p:nvPicPr>
          <p:cNvPr id="7" name="Imagem 6">
            <a:extLst>
              <a:ext uri="{FF2B5EF4-FFF2-40B4-BE49-F238E27FC236}">
                <a16:creationId xmlns:a16="http://schemas.microsoft.com/office/drawing/2014/main" id="{0D3F20CE-07E9-C530-D974-691D27AB1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224" y="91440"/>
            <a:ext cx="10768146" cy="5956662"/>
          </a:xfrm>
          <a:prstGeom prst="rect">
            <a:avLst/>
          </a:prstGeom>
        </p:spPr>
      </p:pic>
      <p:pic>
        <p:nvPicPr>
          <p:cNvPr id="9" name="Imagem 8">
            <a:extLst>
              <a:ext uri="{FF2B5EF4-FFF2-40B4-BE49-F238E27FC236}">
                <a16:creationId xmlns:a16="http://schemas.microsoft.com/office/drawing/2014/main" id="{45E1CA99-8250-0EBF-6D81-6AA0CD7BA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224" y="91438"/>
            <a:ext cx="10768146" cy="5956663"/>
          </a:xfrm>
          <a:prstGeom prst="rect">
            <a:avLst/>
          </a:prstGeom>
        </p:spPr>
      </p:pic>
    </p:spTree>
    <p:extLst>
      <p:ext uri="{BB962C8B-B14F-4D97-AF65-F5344CB8AC3E}">
        <p14:creationId xmlns:p14="http://schemas.microsoft.com/office/powerpoint/2010/main" val="279972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2C2B1-8800-9C36-7EC5-21EE7D3B16DF}"/>
              </a:ext>
            </a:extLst>
          </p:cNvPr>
          <p:cNvSpPr>
            <a:spLocks noGrp="1"/>
          </p:cNvSpPr>
          <p:nvPr>
            <p:ph type="title"/>
          </p:nvPr>
        </p:nvSpPr>
        <p:spPr/>
        <p:txBody>
          <a:bodyPr/>
          <a:lstStyle/>
          <a:p>
            <a:r>
              <a:rPr lang="pt-BR" dirty="0"/>
              <a:t>PRÁTICA: registrando o procedimento dos testes rápidos no Plano</a:t>
            </a:r>
          </a:p>
        </p:txBody>
      </p:sp>
      <p:pic>
        <p:nvPicPr>
          <p:cNvPr id="5" name="Espaço Reservado para Imagem 4">
            <a:extLst>
              <a:ext uri="{FF2B5EF4-FFF2-40B4-BE49-F238E27FC236}">
                <a16:creationId xmlns:a16="http://schemas.microsoft.com/office/drawing/2014/main" id="{F93A548C-8729-B8EA-8314-78A9493E2747}"/>
              </a:ext>
            </a:extLst>
          </p:cNvPr>
          <p:cNvPicPr>
            <a:picLocks noGrp="1" noChangeAspect="1"/>
          </p:cNvPicPr>
          <p:nvPr>
            <p:ph type="pic" sz="quarter" idx="10"/>
          </p:nvPr>
        </p:nvPicPr>
        <p:blipFill rotWithShape="1">
          <a:blip r:embed="rId2"/>
          <a:srcRect l="3406" t="21835" b="23328"/>
          <a:stretch/>
        </p:blipFill>
        <p:spPr>
          <a:xfrm>
            <a:off x="1293224" y="657160"/>
            <a:ext cx="10768146" cy="4825219"/>
          </a:xfrm>
        </p:spPr>
      </p:pic>
    </p:spTree>
    <p:extLst>
      <p:ext uri="{BB962C8B-B14F-4D97-AF65-F5344CB8AC3E}">
        <p14:creationId xmlns:p14="http://schemas.microsoft.com/office/powerpoint/2010/main" val="2677153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144751-9843-1031-1416-59340E9A4E15}"/>
              </a:ext>
            </a:extLst>
          </p:cNvPr>
          <p:cNvSpPr>
            <a:spLocks noGrp="1"/>
          </p:cNvSpPr>
          <p:nvPr>
            <p:ph type="title"/>
          </p:nvPr>
        </p:nvSpPr>
        <p:spPr/>
        <p:txBody>
          <a:bodyPr/>
          <a:lstStyle/>
          <a:p>
            <a:r>
              <a:rPr lang="pt-BR" dirty="0"/>
              <a:t>Terceiro Indicador</a:t>
            </a:r>
          </a:p>
        </p:txBody>
      </p:sp>
      <p:sp>
        <p:nvSpPr>
          <p:cNvPr id="3" name="Espaço Reservado para Texto 2">
            <a:extLst>
              <a:ext uri="{FF2B5EF4-FFF2-40B4-BE49-F238E27FC236}">
                <a16:creationId xmlns:a16="http://schemas.microsoft.com/office/drawing/2014/main" id="{BCF4F1AF-58D3-8A96-7C21-FC869E05A51C}"/>
              </a:ext>
            </a:extLst>
          </p:cNvPr>
          <p:cNvSpPr>
            <a:spLocks noGrp="1"/>
          </p:cNvSpPr>
          <p:nvPr>
            <p:ph type="body" idx="1"/>
          </p:nvPr>
        </p:nvSpPr>
        <p:spPr/>
        <p:txBody>
          <a:bodyPr/>
          <a:lstStyle/>
          <a:p>
            <a:r>
              <a:rPr lang="pt-BR" dirty="0"/>
              <a:t>Proporção de gestantes com atendimento odontológico realizado</a:t>
            </a:r>
          </a:p>
          <a:p>
            <a:endParaRPr lang="pt-BR" dirty="0"/>
          </a:p>
        </p:txBody>
      </p:sp>
    </p:spTree>
    <p:extLst>
      <p:ext uri="{BB962C8B-B14F-4D97-AF65-F5344CB8AC3E}">
        <p14:creationId xmlns:p14="http://schemas.microsoft.com/office/powerpoint/2010/main" val="1594013343"/>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lstStyle/>
          <a:p>
            <a:r>
              <a:rPr lang="pt-BR" dirty="0"/>
              <a:t>Terceiro Indicador</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3906698744"/>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4156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BACF011-F15D-490D-8186-7820D29FBB6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5A908F8F-2A82-408E-BAFE-D408063CDDE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208C4B4-6F3F-469E-80E3-4AE79A2A167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048A8DDC-D39A-4A03-9A1C-6B7544C986A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20455CCD-0FDF-47AB-B732-895269BB0BE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504B98-E0DA-B237-E276-1D7BCC16E186}"/>
              </a:ext>
            </a:extLst>
          </p:cNvPr>
          <p:cNvSpPr>
            <a:spLocks noGrp="1"/>
          </p:cNvSpPr>
          <p:nvPr>
            <p:ph type="title"/>
          </p:nvPr>
        </p:nvSpPr>
        <p:spPr/>
        <p:txBody>
          <a:bodyPr/>
          <a:lstStyle/>
          <a:p>
            <a:r>
              <a:rPr lang="pt-BR" dirty="0"/>
              <a:t>Quarto Indicador</a:t>
            </a:r>
          </a:p>
        </p:txBody>
      </p:sp>
      <p:sp>
        <p:nvSpPr>
          <p:cNvPr id="3" name="Espaço Reservado para Texto 2">
            <a:extLst>
              <a:ext uri="{FF2B5EF4-FFF2-40B4-BE49-F238E27FC236}">
                <a16:creationId xmlns:a16="http://schemas.microsoft.com/office/drawing/2014/main" id="{4B078654-12AF-750B-95FA-08050EDCAAF4}"/>
              </a:ext>
            </a:extLst>
          </p:cNvPr>
          <p:cNvSpPr>
            <a:spLocks noGrp="1"/>
          </p:cNvSpPr>
          <p:nvPr>
            <p:ph type="body" idx="1"/>
          </p:nvPr>
        </p:nvSpPr>
        <p:spPr/>
        <p:txBody>
          <a:bodyPr/>
          <a:lstStyle/>
          <a:p>
            <a:r>
              <a:rPr lang="pt-BR" dirty="0"/>
              <a:t>Proporção de mulheres com coleta de citopatológico na APS</a:t>
            </a:r>
          </a:p>
          <a:p>
            <a:endParaRPr lang="pt-BR" dirty="0"/>
          </a:p>
        </p:txBody>
      </p:sp>
    </p:spTree>
    <p:extLst>
      <p:ext uri="{BB962C8B-B14F-4D97-AF65-F5344CB8AC3E}">
        <p14:creationId xmlns:p14="http://schemas.microsoft.com/office/powerpoint/2010/main" val="25418432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lstStyle/>
          <a:p>
            <a:r>
              <a:rPr lang="pt-BR" dirty="0"/>
              <a:t>Quarto Indicador</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3846369150"/>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284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BACF011-F15D-490D-8186-7820D29FBB6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F56C2A2C-71AE-4826-96DD-55419D06F34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0BA45B30-DF37-4167-A634-9451A2EFC57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DE2998BE-48BC-4745-AB3E-6134729EBAC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C7D25B-FBEB-A27C-F6CF-B9A3426972CD}"/>
              </a:ext>
            </a:extLst>
          </p:cNvPr>
          <p:cNvSpPr>
            <a:spLocks noGrp="1"/>
          </p:cNvSpPr>
          <p:nvPr>
            <p:ph type="title"/>
          </p:nvPr>
        </p:nvSpPr>
        <p:spPr/>
        <p:txBody>
          <a:bodyPr/>
          <a:lstStyle/>
          <a:p>
            <a:r>
              <a:rPr lang="pt-BR" dirty="0"/>
              <a:t>PRÁTICA: Registro da prevenção no Plano</a:t>
            </a:r>
          </a:p>
        </p:txBody>
      </p:sp>
      <p:sp>
        <p:nvSpPr>
          <p:cNvPr id="3" name="Espaço Reservado para Imagem 2">
            <a:extLst>
              <a:ext uri="{FF2B5EF4-FFF2-40B4-BE49-F238E27FC236}">
                <a16:creationId xmlns:a16="http://schemas.microsoft.com/office/drawing/2014/main" id="{DF399DC5-4EB2-3B73-9384-2B7119A258E1}"/>
              </a:ext>
            </a:extLst>
          </p:cNvPr>
          <p:cNvSpPr>
            <a:spLocks noGrp="1"/>
          </p:cNvSpPr>
          <p:nvPr>
            <p:ph type="pic" sz="quarter" idx="10"/>
          </p:nvPr>
        </p:nvSpPr>
        <p:spPr/>
      </p:sp>
      <p:pic>
        <p:nvPicPr>
          <p:cNvPr id="5" name="Imagem 4">
            <a:extLst>
              <a:ext uri="{FF2B5EF4-FFF2-40B4-BE49-F238E27FC236}">
                <a16:creationId xmlns:a16="http://schemas.microsoft.com/office/drawing/2014/main" id="{AC43FCE8-ECC5-ED3E-ABFC-588C2DDA3EF0}"/>
              </a:ext>
            </a:extLst>
          </p:cNvPr>
          <p:cNvPicPr>
            <a:picLocks noChangeAspect="1"/>
          </p:cNvPicPr>
          <p:nvPr/>
        </p:nvPicPr>
        <p:blipFill rotWithShape="1">
          <a:blip r:embed="rId2"/>
          <a:srcRect l="2769" t="20293" r="2731" b="23396"/>
          <a:stretch/>
        </p:blipFill>
        <p:spPr>
          <a:xfrm>
            <a:off x="1293224" y="91440"/>
            <a:ext cx="10768146" cy="5956662"/>
          </a:xfrm>
          <a:prstGeom prst="rect">
            <a:avLst/>
          </a:prstGeom>
        </p:spPr>
      </p:pic>
    </p:spTree>
    <p:extLst>
      <p:ext uri="{BB962C8B-B14F-4D97-AF65-F5344CB8AC3E}">
        <p14:creationId xmlns:p14="http://schemas.microsoft.com/office/powerpoint/2010/main" val="3790250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12B00-D1FE-136F-A4A3-A203131B57E1}"/>
              </a:ext>
            </a:extLst>
          </p:cNvPr>
          <p:cNvSpPr>
            <a:spLocks noGrp="1"/>
          </p:cNvSpPr>
          <p:nvPr>
            <p:ph type="title"/>
          </p:nvPr>
        </p:nvSpPr>
        <p:spPr/>
        <p:txBody>
          <a:bodyPr/>
          <a:lstStyle/>
          <a:p>
            <a:r>
              <a:rPr lang="pt-BR" dirty="0"/>
              <a:t>PRÁTICA: Checando a lista do Sisab</a:t>
            </a:r>
          </a:p>
        </p:txBody>
      </p:sp>
      <p:sp>
        <p:nvSpPr>
          <p:cNvPr id="3" name="Espaço Reservado para Imagem 2">
            <a:extLst>
              <a:ext uri="{FF2B5EF4-FFF2-40B4-BE49-F238E27FC236}">
                <a16:creationId xmlns:a16="http://schemas.microsoft.com/office/drawing/2014/main" id="{E180680B-648D-7113-A925-A47390421903}"/>
              </a:ext>
            </a:extLst>
          </p:cNvPr>
          <p:cNvSpPr>
            <a:spLocks noGrp="1"/>
          </p:cNvSpPr>
          <p:nvPr>
            <p:ph type="pic" sz="quarter" idx="10"/>
          </p:nvPr>
        </p:nvSpPr>
        <p:spPr/>
      </p:sp>
      <p:pic>
        <p:nvPicPr>
          <p:cNvPr id="5" name="Imagem 4">
            <a:extLst>
              <a:ext uri="{FF2B5EF4-FFF2-40B4-BE49-F238E27FC236}">
                <a16:creationId xmlns:a16="http://schemas.microsoft.com/office/drawing/2014/main" id="{045382FA-4610-C4F7-7C94-39066CA47972}"/>
              </a:ext>
            </a:extLst>
          </p:cNvPr>
          <p:cNvPicPr>
            <a:picLocks noChangeAspect="1"/>
          </p:cNvPicPr>
          <p:nvPr/>
        </p:nvPicPr>
        <p:blipFill rotWithShape="1">
          <a:blip r:embed="rId2"/>
          <a:srcRect t="12688" b="13829"/>
          <a:stretch/>
        </p:blipFill>
        <p:spPr>
          <a:xfrm>
            <a:off x="1293224" y="91438"/>
            <a:ext cx="10768146" cy="5956663"/>
          </a:xfrm>
          <a:prstGeom prst="rect">
            <a:avLst/>
          </a:prstGeom>
        </p:spPr>
      </p:pic>
      <p:sp>
        <p:nvSpPr>
          <p:cNvPr id="6" name="Seta: para a Direita 5">
            <a:extLst>
              <a:ext uri="{FF2B5EF4-FFF2-40B4-BE49-F238E27FC236}">
                <a16:creationId xmlns:a16="http://schemas.microsoft.com/office/drawing/2014/main" id="{AD5C5BCE-2031-A40F-AB30-D506160BDCD8}"/>
              </a:ext>
            </a:extLst>
          </p:cNvPr>
          <p:cNvSpPr/>
          <p:nvPr/>
        </p:nvSpPr>
        <p:spPr>
          <a:xfrm>
            <a:off x="5629254" y="1167619"/>
            <a:ext cx="2096086" cy="3235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Imagem 7">
            <a:extLst>
              <a:ext uri="{FF2B5EF4-FFF2-40B4-BE49-F238E27FC236}">
                <a16:creationId xmlns:a16="http://schemas.microsoft.com/office/drawing/2014/main" id="{D89FBA8A-852B-E499-DC9B-3B9ED16CC62E}"/>
              </a:ext>
            </a:extLst>
          </p:cNvPr>
          <p:cNvPicPr>
            <a:picLocks noChangeAspect="1"/>
          </p:cNvPicPr>
          <p:nvPr/>
        </p:nvPicPr>
        <p:blipFill rotWithShape="1">
          <a:blip r:embed="rId3"/>
          <a:srcRect t="14341" b="5209"/>
          <a:stretch/>
        </p:blipFill>
        <p:spPr>
          <a:xfrm>
            <a:off x="1293224" y="91437"/>
            <a:ext cx="10768146" cy="5956663"/>
          </a:xfrm>
          <a:prstGeom prst="rect">
            <a:avLst/>
          </a:prstGeom>
        </p:spPr>
      </p:pic>
      <p:pic>
        <p:nvPicPr>
          <p:cNvPr id="10" name="Imagem 9">
            <a:extLst>
              <a:ext uri="{FF2B5EF4-FFF2-40B4-BE49-F238E27FC236}">
                <a16:creationId xmlns:a16="http://schemas.microsoft.com/office/drawing/2014/main" id="{ACFB98E5-E8CB-C585-D262-294B299A6833}"/>
              </a:ext>
            </a:extLst>
          </p:cNvPr>
          <p:cNvPicPr>
            <a:picLocks noChangeAspect="1"/>
          </p:cNvPicPr>
          <p:nvPr/>
        </p:nvPicPr>
        <p:blipFill rotWithShape="1">
          <a:blip r:embed="rId4"/>
          <a:srcRect t="29118" b="11791"/>
          <a:stretch/>
        </p:blipFill>
        <p:spPr>
          <a:xfrm>
            <a:off x="1293224" y="91436"/>
            <a:ext cx="10898776" cy="5956664"/>
          </a:xfrm>
          <a:prstGeom prst="rect">
            <a:avLst/>
          </a:prstGeom>
        </p:spPr>
      </p:pic>
    </p:spTree>
    <p:extLst>
      <p:ext uri="{BB962C8B-B14F-4D97-AF65-F5344CB8AC3E}">
        <p14:creationId xmlns:p14="http://schemas.microsoft.com/office/powerpoint/2010/main" val="321419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C74A02-490A-43B8-E73F-7CF247148022}"/>
              </a:ext>
            </a:extLst>
          </p:cNvPr>
          <p:cNvSpPr>
            <a:spLocks noGrp="1"/>
          </p:cNvSpPr>
          <p:nvPr>
            <p:ph type="title"/>
          </p:nvPr>
        </p:nvSpPr>
        <p:spPr/>
        <p:txBody>
          <a:bodyPr/>
          <a:lstStyle/>
          <a:p>
            <a:r>
              <a:rPr lang="pt-BR" dirty="0"/>
              <a:t>Quinto Indicador</a:t>
            </a:r>
          </a:p>
        </p:txBody>
      </p:sp>
      <p:sp>
        <p:nvSpPr>
          <p:cNvPr id="3" name="Espaço Reservado para Texto 2">
            <a:extLst>
              <a:ext uri="{FF2B5EF4-FFF2-40B4-BE49-F238E27FC236}">
                <a16:creationId xmlns:a16="http://schemas.microsoft.com/office/drawing/2014/main" id="{60BB0718-2604-A5A0-4392-EBC2A11147A1}"/>
              </a:ext>
            </a:extLst>
          </p:cNvPr>
          <p:cNvSpPr>
            <a:spLocks noGrp="1"/>
          </p:cNvSpPr>
          <p:nvPr>
            <p:ph type="body" idx="1"/>
          </p:nvPr>
        </p:nvSpPr>
        <p:spPr/>
        <p:txBody>
          <a:bodyPr/>
          <a:lstStyle/>
          <a:p>
            <a:r>
              <a:rPr lang="pt-BR" dirty="0"/>
              <a:t>Proporção de Crianças de até 1 (um) ano de idade vacinadas na APS com a 3ª (terceira) dose de Penta e VIP</a:t>
            </a:r>
          </a:p>
        </p:txBody>
      </p:sp>
    </p:spTree>
    <p:extLst>
      <p:ext uri="{BB962C8B-B14F-4D97-AF65-F5344CB8AC3E}">
        <p14:creationId xmlns:p14="http://schemas.microsoft.com/office/powerpoint/2010/main" val="1427787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6F3536-AABC-9F2B-8C54-AD293E2261DF}"/>
              </a:ext>
            </a:extLst>
          </p:cNvPr>
          <p:cNvSpPr>
            <a:spLocks noGrp="1"/>
          </p:cNvSpPr>
          <p:nvPr>
            <p:ph type="title"/>
          </p:nvPr>
        </p:nvSpPr>
        <p:spPr/>
        <p:txBody>
          <a:bodyPr/>
          <a:lstStyle/>
          <a:p>
            <a:r>
              <a:rPr lang="pt-BR" dirty="0"/>
              <a:t>Primeiro indicador</a:t>
            </a:r>
          </a:p>
        </p:txBody>
      </p:sp>
      <p:sp>
        <p:nvSpPr>
          <p:cNvPr id="3" name="Espaço Reservado para Texto 2">
            <a:extLst>
              <a:ext uri="{FF2B5EF4-FFF2-40B4-BE49-F238E27FC236}">
                <a16:creationId xmlns:a16="http://schemas.microsoft.com/office/drawing/2014/main" id="{E3DCA83C-0440-A42A-60FF-59B68708DA96}"/>
              </a:ext>
            </a:extLst>
          </p:cNvPr>
          <p:cNvSpPr>
            <a:spLocks noGrp="1"/>
          </p:cNvSpPr>
          <p:nvPr>
            <p:ph type="body" idx="1"/>
          </p:nvPr>
        </p:nvSpPr>
        <p:spPr/>
        <p:txBody>
          <a:bodyPr/>
          <a:lstStyle/>
          <a:p>
            <a:r>
              <a:rPr lang="pt-BR" dirty="0"/>
              <a:t>Proporção de gestantes com pelo menos 6 (seis) consultas pré-natal realizadas, sendo a 1ª (primeira) até a 12ª (décima segunda) semana de gestação </a:t>
            </a:r>
          </a:p>
        </p:txBody>
      </p:sp>
    </p:spTree>
    <p:extLst>
      <p:ext uri="{BB962C8B-B14F-4D97-AF65-F5344CB8AC3E}">
        <p14:creationId xmlns:p14="http://schemas.microsoft.com/office/powerpoint/2010/main" val="1222120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lstStyle/>
          <a:p>
            <a:r>
              <a:rPr lang="pt-BR" dirty="0"/>
              <a:t>Quinto Indicador</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139579534"/>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68585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BACF011-F15D-490D-8186-7820D29FBB6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4B7A980D-E86C-4797-91DF-4D10FE2D684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C8B5EDC-B516-475B-B2A7-C34F6A7DDB2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A76218DC-7832-4313-8FAD-18226663209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F136D73A-4893-4A7D-9CC4-B7E3AFEC5EF4}"/>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lstStyle/>
          <a:p>
            <a:r>
              <a:rPr lang="pt-BR" dirty="0"/>
              <a:t>Quinto Indicador (Continuação)</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824578674"/>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284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6713AE9B-E8DF-45B7-BDBF-C6BB44D11A9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DEED0281-DD24-4725-A430-44E8B1517E6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1A78CF4-9A0F-49BC-AFAF-BFA62FA3113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D856F7-A9E2-997E-F03C-E226EDFB289D}"/>
              </a:ext>
            </a:extLst>
          </p:cNvPr>
          <p:cNvSpPr>
            <a:spLocks noGrp="1"/>
          </p:cNvSpPr>
          <p:nvPr>
            <p:ph type="title"/>
          </p:nvPr>
        </p:nvSpPr>
        <p:spPr/>
        <p:txBody>
          <a:bodyPr/>
          <a:lstStyle/>
          <a:p>
            <a:r>
              <a:rPr lang="pt-BR" dirty="0"/>
              <a:t>PRÁTICA: registro do nascimento</a:t>
            </a:r>
          </a:p>
        </p:txBody>
      </p:sp>
      <p:sp>
        <p:nvSpPr>
          <p:cNvPr id="3" name="Espaço Reservado para Imagem 2">
            <a:extLst>
              <a:ext uri="{FF2B5EF4-FFF2-40B4-BE49-F238E27FC236}">
                <a16:creationId xmlns:a16="http://schemas.microsoft.com/office/drawing/2014/main" id="{031E07A0-E4C9-AA7E-4053-DB08D0E385A4}"/>
              </a:ext>
            </a:extLst>
          </p:cNvPr>
          <p:cNvSpPr>
            <a:spLocks noGrp="1"/>
          </p:cNvSpPr>
          <p:nvPr>
            <p:ph type="pic" sz="quarter" idx="10"/>
          </p:nvPr>
        </p:nvSpPr>
        <p:spPr/>
      </p:sp>
      <p:pic>
        <p:nvPicPr>
          <p:cNvPr id="5" name="Imagem 4">
            <a:extLst>
              <a:ext uri="{FF2B5EF4-FFF2-40B4-BE49-F238E27FC236}">
                <a16:creationId xmlns:a16="http://schemas.microsoft.com/office/drawing/2014/main" id="{2D30E4FD-93A6-09D9-E281-B9523E99CE6A}"/>
              </a:ext>
            </a:extLst>
          </p:cNvPr>
          <p:cNvPicPr>
            <a:picLocks noChangeAspect="1"/>
          </p:cNvPicPr>
          <p:nvPr/>
        </p:nvPicPr>
        <p:blipFill rotWithShape="1">
          <a:blip r:embed="rId2"/>
          <a:srcRect l="1072" t="13316" b="5619"/>
          <a:stretch/>
        </p:blipFill>
        <p:spPr>
          <a:xfrm>
            <a:off x="1293225" y="91439"/>
            <a:ext cx="10768146" cy="5956663"/>
          </a:xfrm>
          <a:prstGeom prst="rect">
            <a:avLst/>
          </a:prstGeom>
        </p:spPr>
      </p:pic>
    </p:spTree>
    <p:extLst>
      <p:ext uri="{BB962C8B-B14F-4D97-AF65-F5344CB8AC3E}">
        <p14:creationId xmlns:p14="http://schemas.microsoft.com/office/powerpoint/2010/main" val="32338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2F0E32-F3B3-A03A-2A86-03FD7F420C0A}"/>
              </a:ext>
            </a:extLst>
          </p:cNvPr>
          <p:cNvSpPr>
            <a:spLocks noGrp="1"/>
          </p:cNvSpPr>
          <p:nvPr>
            <p:ph type="title"/>
          </p:nvPr>
        </p:nvSpPr>
        <p:spPr/>
        <p:txBody>
          <a:bodyPr/>
          <a:lstStyle/>
          <a:p>
            <a:r>
              <a:rPr lang="pt-BR" dirty="0"/>
              <a:t>PRÁTICA: checando os CNS dos nascidos</a:t>
            </a:r>
          </a:p>
        </p:txBody>
      </p:sp>
      <p:sp>
        <p:nvSpPr>
          <p:cNvPr id="3" name="Espaço Reservado para Imagem 2">
            <a:extLst>
              <a:ext uri="{FF2B5EF4-FFF2-40B4-BE49-F238E27FC236}">
                <a16:creationId xmlns:a16="http://schemas.microsoft.com/office/drawing/2014/main" id="{B68901DF-0325-4A45-9812-0CCF77B7C189}"/>
              </a:ext>
            </a:extLst>
          </p:cNvPr>
          <p:cNvSpPr>
            <a:spLocks noGrp="1"/>
          </p:cNvSpPr>
          <p:nvPr>
            <p:ph type="pic" sz="quarter" idx="10"/>
          </p:nvPr>
        </p:nvSpPr>
        <p:spPr/>
      </p:sp>
      <p:pic>
        <p:nvPicPr>
          <p:cNvPr id="5" name="Imagem 4">
            <a:extLst>
              <a:ext uri="{FF2B5EF4-FFF2-40B4-BE49-F238E27FC236}">
                <a16:creationId xmlns:a16="http://schemas.microsoft.com/office/drawing/2014/main" id="{F69C3961-EDB2-34E0-F604-D5E663D76631}"/>
              </a:ext>
            </a:extLst>
          </p:cNvPr>
          <p:cNvPicPr>
            <a:picLocks noChangeAspect="1"/>
          </p:cNvPicPr>
          <p:nvPr/>
        </p:nvPicPr>
        <p:blipFill rotWithShape="1">
          <a:blip r:embed="rId2"/>
          <a:srcRect t="13101" b="6235"/>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50F2E054-9845-DB7A-888C-27BFE8B6C01D}"/>
              </a:ext>
            </a:extLst>
          </p:cNvPr>
          <p:cNvSpPr/>
          <p:nvPr/>
        </p:nvSpPr>
        <p:spPr>
          <a:xfrm>
            <a:off x="4642338" y="641086"/>
            <a:ext cx="3179299" cy="3798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1008DFA0-9450-C0E2-F659-7F33D783BAB1}"/>
              </a:ext>
            </a:extLst>
          </p:cNvPr>
          <p:cNvPicPr>
            <a:picLocks noChangeAspect="1"/>
          </p:cNvPicPr>
          <p:nvPr/>
        </p:nvPicPr>
        <p:blipFill rotWithShape="1">
          <a:blip r:embed="rId3"/>
          <a:srcRect t="14869" b="11790"/>
          <a:stretch/>
        </p:blipFill>
        <p:spPr>
          <a:xfrm>
            <a:off x="1293224" y="91439"/>
            <a:ext cx="10768146" cy="5956663"/>
          </a:xfrm>
          <a:prstGeom prst="rect">
            <a:avLst/>
          </a:prstGeom>
        </p:spPr>
      </p:pic>
    </p:spTree>
    <p:extLst>
      <p:ext uri="{BB962C8B-B14F-4D97-AF65-F5344CB8AC3E}">
        <p14:creationId xmlns:p14="http://schemas.microsoft.com/office/powerpoint/2010/main" val="148468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F98B57-D27F-481E-BC8B-D7DD40530694}"/>
              </a:ext>
            </a:extLst>
          </p:cNvPr>
          <p:cNvSpPr>
            <a:spLocks noGrp="1"/>
          </p:cNvSpPr>
          <p:nvPr>
            <p:ph type="title"/>
          </p:nvPr>
        </p:nvSpPr>
        <p:spPr/>
        <p:txBody>
          <a:bodyPr/>
          <a:lstStyle/>
          <a:p>
            <a:r>
              <a:rPr lang="pt-BR" dirty="0"/>
              <a:t>PRÁTICA: Conferindo a lista do SISAB</a:t>
            </a:r>
          </a:p>
        </p:txBody>
      </p:sp>
      <p:sp>
        <p:nvSpPr>
          <p:cNvPr id="3" name="Espaço Reservado para Imagem 2">
            <a:extLst>
              <a:ext uri="{FF2B5EF4-FFF2-40B4-BE49-F238E27FC236}">
                <a16:creationId xmlns:a16="http://schemas.microsoft.com/office/drawing/2014/main" id="{A699178C-9429-B51D-BCB8-6A7A9FD9719B}"/>
              </a:ext>
            </a:extLst>
          </p:cNvPr>
          <p:cNvSpPr>
            <a:spLocks noGrp="1"/>
          </p:cNvSpPr>
          <p:nvPr>
            <p:ph type="pic" sz="quarter" idx="10"/>
          </p:nvPr>
        </p:nvSpPr>
        <p:spPr/>
      </p:sp>
      <p:pic>
        <p:nvPicPr>
          <p:cNvPr id="5" name="Imagem 4">
            <a:extLst>
              <a:ext uri="{FF2B5EF4-FFF2-40B4-BE49-F238E27FC236}">
                <a16:creationId xmlns:a16="http://schemas.microsoft.com/office/drawing/2014/main" id="{41CC805F-A4CF-CB42-EA94-16E101A42400}"/>
              </a:ext>
            </a:extLst>
          </p:cNvPr>
          <p:cNvPicPr>
            <a:picLocks noChangeAspect="1"/>
          </p:cNvPicPr>
          <p:nvPr/>
        </p:nvPicPr>
        <p:blipFill rotWithShape="1">
          <a:blip r:embed="rId2"/>
          <a:srcRect t="13101" b="5209"/>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18830231-552E-AF16-3DD8-159F85049904}"/>
              </a:ext>
            </a:extLst>
          </p:cNvPr>
          <p:cNvSpPr/>
          <p:nvPr/>
        </p:nvSpPr>
        <p:spPr>
          <a:xfrm>
            <a:off x="3291839" y="1350499"/>
            <a:ext cx="4586067" cy="28135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3432A4F6-036B-FF1E-F9D7-787DB2DB9DB4}"/>
              </a:ext>
            </a:extLst>
          </p:cNvPr>
          <p:cNvPicPr>
            <a:picLocks noChangeAspect="1"/>
          </p:cNvPicPr>
          <p:nvPr/>
        </p:nvPicPr>
        <p:blipFill rotWithShape="1">
          <a:blip r:embed="rId3"/>
          <a:srcRect t="13101" b="24295"/>
          <a:stretch/>
        </p:blipFill>
        <p:spPr>
          <a:xfrm>
            <a:off x="1293224" y="91439"/>
            <a:ext cx="10768146" cy="5956663"/>
          </a:xfrm>
          <a:prstGeom prst="rect">
            <a:avLst/>
          </a:prstGeom>
        </p:spPr>
      </p:pic>
    </p:spTree>
    <p:extLst>
      <p:ext uri="{BB962C8B-B14F-4D97-AF65-F5344CB8AC3E}">
        <p14:creationId xmlns:p14="http://schemas.microsoft.com/office/powerpoint/2010/main" val="1818521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85F5D1-AEF6-9C66-CB90-D0E26B742E25}"/>
              </a:ext>
            </a:extLst>
          </p:cNvPr>
          <p:cNvSpPr>
            <a:spLocks noGrp="1"/>
          </p:cNvSpPr>
          <p:nvPr>
            <p:ph type="title"/>
          </p:nvPr>
        </p:nvSpPr>
        <p:spPr/>
        <p:txBody>
          <a:bodyPr/>
          <a:lstStyle/>
          <a:p>
            <a:r>
              <a:rPr lang="pt-BR" dirty="0"/>
              <a:t>Sexto Indicador</a:t>
            </a:r>
          </a:p>
        </p:txBody>
      </p:sp>
      <p:sp>
        <p:nvSpPr>
          <p:cNvPr id="3" name="Espaço Reservado para Texto 2">
            <a:extLst>
              <a:ext uri="{FF2B5EF4-FFF2-40B4-BE49-F238E27FC236}">
                <a16:creationId xmlns:a16="http://schemas.microsoft.com/office/drawing/2014/main" id="{E371420C-52E2-2F00-B508-AA8C08D55477}"/>
              </a:ext>
            </a:extLst>
          </p:cNvPr>
          <p:cNvSpPr>
            <a:spLocks noGrp="1"/>
          </p:cNvSpPr>
          <p:nvPr>
            <p:ph type="body" idx="1"/>
          </p:nvPr>
        </p:nvSpPr>
        <p:spPr/>
        <p:txBody>
          <a:bodyPr/>
          <a:lstStyle/>
          <a:p>
            <a:r>
              <a:rPr lang="pt-BR" dirty="0"/>
              <a:t>Proporção de pessoas com hipertensão, com consulta e pressão arterial aferida no semestre</a:t>
            </a:r>
          </a:p>
        </p:txBody>
      </p:sp>
    </p:spTree>
    <p:extLst>
      <p:ext uri="{BB962C8B-B14F-4D97-AF65-F5344CB8AC3E}">
        <p14:creationId xmlns:p14="http://schemas.microsoft.com/office/powerpoint/2010/main" val="12172294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lstStyle/>
          <a:p>
            <a:r>
              <a:rPr lang="pt-BR" dirty="0"/>
              <a:t>Sexto Indicador</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1262929748"/>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2276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BACF011-F15D-490D-8186-7820D29FBB6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8B845C60-631A-4803-BF4C-E0AE65AC93F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B176793E-BE43-42A9-9229-BFE88EE0E95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07886446-AF00-4E3F-9DA0-50156947BD8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E294D470-633E-44F7-B01F-30B883612FC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lstStyle/>
          <a:p>
            <a:r>
              <a:rPr lang="pt-BR" dirty="0"/>
              <a:t>Sexto Indicador (Continuação)</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1323901186"/>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9614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BACF011-F15D-490D-8186-7820D29FBB6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8631CD15-2475-44AD-B8B6-AD087896CF4B}"/>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7CC53EAB-E56E-449F-BAC8-C7EDA081C56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4ADC2-A086-4D53-26DB-F984B9BB668B}"/>
              </a:ext>
            </a:extLst>
          </p:cNvPr>
          <p:cNvSpPr>
            <a:spLocks noGrp="1"/>
          </p:cNvSpPr>
          <p:nvPr>
            <p:ph type="title"/>
          </p:nvPr>
        </p:nvSpPr>
        <p:spPr/>
        <p:txBody>
          <a:bodyPr/>
          <a:lstStyle/>
          <a:p>
            <a:r>
              <a:rPr lang="pt-BR" dirty="0"/>
              <a:t>PRÁTICA: Checando se a hipertensão está em condição ou autorreferido</a:t>
            </a:r>
          </a:p>
        </p:txBody>
      </p:sp>
      <p:sp>
        <p:nvSpPr>
          <p:cNvPr id="3" name="Espaço Reservado para Imagem 2">
            <a:extLst>
              <a:ext uri="{FF2B5EF4-FFF2-40B4-BE49-F238E27FC236}">
                <a16:creationId xmlns:a16="http://schemas.microsoft.com/office/drawing/2014/main" id="{E489D273-08F1-76BE-0133-390021B6A4CC}"/>
              </a:ext>
            </a:extLst>
          </p:cNvPr>
          <p:cNvSpPr>
            <a:spLocks noGrp="1"/>
          </p:cNvSpPr>
          <p:nvPr>
            <p:ph type="pic" sz="quarter" idx="10"/>
          </p:nvPr>
        </p:nvSpPr>
        <p:spPr/>
      </p:sp>
      <p:pic>
        <p:nvPicPr>
          <p:cNvPr id="5" name="Imagem 4">
            <a:extLst>
              <a:ext uri="{FF2B5EF4-FFF2-40B4-BE49-F238E27FC236}">
                <a16:creationId xmlns:a16="http://schemas.microsoft.com/office/drawing/2014/main" id="{4B2A7BBD-4BC1-8C8A-EC17-8FA099A50C30}"/>
              </a:ext>
            </a:extLst>
          </p:cNvPr>
          <p:cNvPicPr>
            <a:picLocks noChangeAspect="1"/>
          </p:cNvPicPr>
          <p:nvPr/>
        </p:nvPicPr>
        <p:blipFill rotWithShape="1">
          <a:blip r:embed="rId2"/>
          <a:srcRect l="5423" t="22140" b="13101"/>
          <a:stretch/>
        </p:blipFill>
        <p:spPr>
          <a:xfrm>
            <a:off x="1293224" y="91439"/>
            <a:ext cx="10768146" cy="5956663"/>
          </a:xfrm>
          <a:prstGeom prst="rect">
            <a:avLst/>
          </a:prstGeom>
        </p:spPr>
      </p:pic>
      <p:sp>
        <p:nvSpPr>
          <p:cNvPr id="6" name="Retângulo 5">
            <a:extLst>
              <a:ext uri="{FF2B5EF4-FFF2-40B4-BE49-F238E27FC236}">
                <a16:creationId xmlns:a16="http://schemas.microsoft.com/office/drawing/2014/main" id="{33E8B956-87DC-8504-6EC1-EE744EC8F37A}"/>
              </a:ext>
            </a:extLst>
          </p:cNvPr>
          <p:cNvSpPr/>
          <p:nvPr/>
        </p:nvSpPr>
        <p:spPr>
          <a:xfrm>
            <a:off x="6597748" y="3967089"/>
            <a:ext cx="2574387" cy="7596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B1ACFC5-50BB-65AD-DE0D-D0AA1FDAC176}"/>
              </a:ext>
            </a:extLst>
          </p:cNvPr>
          <p:cNvSpPr/>
          <p:nvPr/>
        </p:nvSpPr>
        <p:spPr>
          <a:xfrm>
            <a:off x="9172135" y="1446627"/>
            <a:ext cx="2574387" cy="7596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4CCFE856-C107-3194-6946-487408703DAB}"/>
              </a:ext>
            </a:extLst>
          </p:cNvPr>
          <p:cNvPicPr>
            <a:picLocks noChangeAspect="1"/>
          </p:cNvPicPr>
          <p:nvPr/>
        </p:nvPicPr>
        <p:blipFill rotWithShape="1">
          <a:blip r:embed="rId3"/>
          <a:srcRect t="21079" r="2038" b="11792"/>
          <a:stretch/>
        </p:blipFill>
        <p:spPr>
          <a:xfrm>
            <a:off x="1293222" y="91439"/>
            <a:ext cx="10768145" cy="5956663"/>
          </a:xfrm>
          <a:prstGeom prst="rect">
            <a:avLst/>
          </a:prstGeom>
        </p:spPr>
      </p:pic>
      <p:sp>
        <p:nvSpPr>
          <p:cNvPr id="10" name="Retângulo 9">
            <a:extLst>
              <a:ext uri="{FF2B5EF4-FFF2-40B4-BE49-F238E27FC236}">
                <a16:creationId xmlns:a16="http://schemas.microsoft.com/office/drawing/2014/main" id="{CB593310-9F86-5DE7-1EFB-971C4C5E8D80}"/>
              </a:ext>
            </a:extLst>
          </p:cNvPr>
          <p:cNvSpPr/>
          <p:nvPr/>
        </p:nvSpPr>
        <p:spPr>
          <a:xfrm>
            <a:off x="2011680" y="1446627"/>
            <a:ext cx="2433711" cy="3821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594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E0E22-51BF-9E2B-E1BC-440733CFC62B}"/>
              </a:ext>
            </a:extLst>
          </p:cNvPr>
          <p:cNvSpPr>
            <a:spLocks noGrp="1"/>
          </p:cNvSpPr>
          <p:nvPr>
            <p:ph type="title"/>
          </p:nvPr>
        </p:nvSpPr>
        <p:spPr/>
        <p:txBody>
          <a:bodyPr/>
          <a:lstStyle/>
          <a:p>
            <a:r>
              <a:rPr lang="pt-BR" dirty="0"/>
              <a:t>PRÁTICA: Registro de PA no Objetivo</a:t>
            </a:r>
          </a:p>
        </p:txBody>
      </p:sp>
      <p:sp>
        <p:nvSpPr>
          <p:cNvPr id="3" name="Espaço Reservado para Imagem 2">
            <a:extLst>
              <a:ext uri="{FF2B5EF4-FFF2-40B4-BE49-F238E27FC236}">
                <a16:creationId xmlns:a16="http://schemas.microsoft.com/office/drawing/2014/main" id="{3F71D7C9-94CD-9C13-F6FC-F3E86848DAE3}"/>
              </a:ext>
            </a:extLst>
          </p:cNvPr>
          <p:cNvSpPr>
            <a:spLocks noGrp="1"/>
          </p:cNvSpPr>
          <p:nvPr>
            <p:ph type="pic" sz="quarter" idx="10"/>
          </p:nvPr>
        </p:nvSpPr>
        <p:spPr/>
      </p:sp>
      <p:pic>
        <p:nvPicPr>
          <p:cNvPr id="5" name="Imagem 4">
            <a:extLst>
              <a:ext uri="{FF2B5EF4-FFF2-40B4-BE49-F238E27FC236}">
                <a16:creationId xmlns:a16="http://schemas.microsoft.com/office/drawing/2014/main" id="{C87586F9-4EBC-5705-4716-F612572FE426}"/>
              </a:ext>
            </a:extLst>
          </p:cNvPr>
          <p:cNvPicPr>
            <a:picLocks noChangeAspect="1"/>
          </p:cNvPicPr>
          <p:nvPr/>
        </p:nvPicPr>
        <p:blipFill rotWithShape="1">
          <a:blip r:embed="rId2"/>
          <a:srcRect l="28039" t="25835" b="6235"/>
          <a:stretch/>
        </p:blipFill>
        <p:spPr>
          <a:xfrm>
            <a:off x="1293224" y="91439"/>
            <a:ext cx="10768146" cy="5956663"/>
          </a:xfrm>
          <a:prstGeom prst="rect">
            <a:avLst/>
          </a:prstGeom>
        </p:spPr>
      </p:pic>
      <p:sp>
        <p:nvSpPr>
          <p:cNvPr id="6" name="Retângulo 5">
            <a:extLst>
              <a:ext uri="{FF2B5EF4-FFF2-40B4-BE49-F238E27FC236}">
                <a16:creationId xmlns:a16="http://schemas.microsoft.com/office/drawing/2014/main" id="{7668F348-5CEE-E7FF-746E-53D8C2B6E8EC}"/>
              </a:ext>
            </a:extLst>
          </p:cNvPr>
          <p:cNvSpPr/>
          <p:nvPr/>
        </p:nvSpPr>
        <p:spPr>
          <a:xfrm>
            <a:off x="1547446" y="5247249"/>
            <a:ext cx="3418449" cy="6611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2664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lstStyle/>
          <a:p>
            <a:r>
              <a:rPr lang="pt-BR" dirty="0"/>
              <a:t>Primeiro Indicador</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654232863"/>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427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50AA666-B440-4A48-9090-5B325074E72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1C2508E8-F96E-4CC9-835E-A3D4B7303A5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19472245-1067-4632-B565-DBFD68A8FD8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175504AD-776D-4AFF-BA4A-643AC7D7A878}"/>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001B5439-B342-49AE-8472-075B8731CFD4}"/>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5C2CF102-0AC2-4AF1-ABD4-CC9F7CA711FF}"/>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3C5D7C56-3060-4C30-9062-287DD245BA46}"/>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BC8E1E-4D1C-B922-06D8-66B3C4EEC6A9}"/>
              </a:ext>
            </a:extLst>
          </p:cNvPr>
          <p:cNvSpPr>
            <a:spLocks noGrp="1"/>
          </p:cNvSpPr>
          <p:nvPr>
            <p:ph type="title"/>
          </p:nvPr>
        </p:nvSpPr>
        <p:spPr/>
        <p:txBody>
          <a:bodyPr/>
          <a:lstStyle/>
          <a:p>
            <a:r>
              <a:rPr lang="pt-BR" dirty="0"/>
              <a:t>PRÁTICA: Colocando a condição de Hipertensão</a:t>
            </a:r>
          </a:p>
        </p:txBody>
      </p:sp>
      <p:sp>
        <p:nvSpPr>
          <p:cNvPr id="3" name="Espaço Reservado para Imagem 2">
            <a:extLst>
              <a:ext uri="{FF2B5EF4-FFF2-40B4-BE49-F238E27FC236}">
                <a16:creationId xmlns:a16="http://schemas.microsoft.com/office/drawing/2014/main" id="{A21D563C-17E4-019C-63D5-5ED60591DB8E}"/>
              </a:ext>
            </a:extLst>
          </p:cNvPr>
          <p:cNvSpPr>
            <a:spLocks noGrp="1"/>
          </p:cNvSpPr>
          <p:nvPr>
            <p:ph type="pic" sz="quarter" idx="10"/>
          </p:nvPr>
        </p:nvSpPr>
        <p:spPr/>
      </p:sp>
      <p:pic>
        <p:nvPicPr>
          <p:cNvPr id="5" name="Imagem 4">
            <a:extLst>
              <a:ext uri="{FF2B5EF4-FFF2-40B4-BE49-F238E27FC236}">
                <a16:creationId xmlns:a16="http://schemas.microsoft.com/office/drawing/2014/main" id="{E5D21D38-EA98-538C-31EE-FF7CCC73EAC1}"/>
              </a:ext>
            </a:extLst>
          </p:cNvPr>
          <p:cNvPicPr>
            <a:picLocks noChangeAspect="1"/>
          </p:cNvPicPr>
          <p:nvPr/>
        </p:nvPicPr>
        <p:blipFill rotWithShape="1">
          <a:blip r:embed="rId2"/>
          <a:srcRect t="21319" b="5619"/>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0B165974-89EB-9951-6348-CF9817CDEA1F}"/>
              </a:ext>
            </a:extLst>
          </p:cNvPr>
          <p:cNvSpPr/>
          <p:nvPr/>
        </p:nvSpPr>
        <p:spPr>
          <a:xfrm>
            <a:off x="3319975" y="4529795"/>
            <a:ext cx="1139483"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5C96AD24-3226-BECE-04B5-BD1B3357F667}"/>
              </a:ext>
            </a:extLst>
          </p:cNvPr>
          <p:cNvPicPr>
            <a:picLocks noChangeAspect="1"/>
          </p:cNvPicPr>
          <p:nvPr/>
        </p:nvPicPr>
        <p:blipFill rotWithShape="1">
          <a:blip r:embed="rId3"/>
          <a:srcRect t="20909" b="5415"/>
          <a:stretch/>
        </p:blipFill>
        <p:spPr>
          <a:xfrm>
            <a:off x="1293222" y="91439"/>
            <a:ext cx="10768147" cy="5956663"/>
          </a:xfrm>
          <a:prstGeom prst="rect">
            <a:avLst/>
          </a:prstGeom>
        </p:spPr>
      </p:pic>
      <p:pic>
        <p:nvPicPr>
          <p:cNvPr id="10" name="Imagem 9">
            <a:extLst>
              <a:ext uri="{FF2B5EF4-FFF2-40B4-BE49-F238E27FC236}">
                <a16:creationId xmlns:a16="http://schemas.microsoft.com/office/drawing/2014/main" id="{6BEF7633-9B1A-65A9-4208-3EDE56C52EE9}"/>
              </a:ext>
            </a:extLst>
          </p:cNvPr>
          <p:cNvPicPr>
            <a:picLocks noChangeAspect="1"/>
          </p:cNvPicPr>
          <p:nvPr/>
        </p:nvPicPr>
        <p:blipFill rotWithShape="1">
          <a:blip r:embed="rId4"/>
          <a:srcRect t="20499" b="5824"/>
          <a:stretch/>
        </p:blipFill>
        <p:spPr>
          <a:xfrm>
            <a:off x="1293222" y="91440"/>
            <a:ext cx="10768146" cy="5956662"/>
          </a:xfrm>
          <a:prstGeom prst="rect">
            <a:avLst/>
          </a:prstGeom>
        </p:spPr>
      </p:pic>
      <p:sp>
        <p:nvSpPr>
          <p:cNvPr id="11" name="Seta: para a Direita 10">
            <a:extLst>
              <a:ext uri="{FF2B5EF4-FFF2-40B4-BE49-F238E27FC236}">
                <a16:creationId xmlns:a16="http://schemas.microsoft.com/office/drawing/2014/main" id="{9AAB3044-4657-DC66-304D-23A2D22F51A5}"/>
              </a:ext>
            </a:extLst>
          </p:cNvPr>
          <p:cNvSpPr/>
          <p:nvPr/>
        </p:nvSpPr>
        <p:spPr>
          <a:xfrm>
            <a:off x="3910818" y="2053883"/>
            <a:ext cx="548640"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D88863C3-6B77-6092-29FD-92B77507A077}"/>
              </a:ext>
            </a:extLst>
          </p:cNvPr>
          <p:cNvSpPr/>
          <p:nvPr/>
        </p:nvSpPr>
        <p:spPr>
          <a:xfrm>
            <a:off x="10478086" y="4522763"/>
            <a:ext cx="548640"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a:extLst>
              <a:ext uri="{FF2B5EF4-FFF2-40B4-BE49-F238E27FC236}">
                <a16:creationId xmlns:a16="http://schemas.microsoft.com/office/drawing/2014/main" id="{6378BE26-592B-9F9A-A3C2-15BE5AE2A2EE}"/>
              </a:ext>
            </a:extLst>
          </p:cNvPr>
          <p:cNvPicPr>
            <a:picLocks noChangeAspect="1"/>
          </p:cNvPicPr>
          <p:nvPr/>
        </p:nvPicPr>
        <p:blipFill rotWithShape="1">
          <a:blip r:embed="rId5"/>
          <a:srcRect t="20293" b="6235"/>
          <a:stretch/>
        </p:blipFill>
        <p:spPr>
          <a:xfrm>
            <a:off x="1293222" y="91438"/>
            <a:ext cx="10768146" cy="5956662"/>
          </a:xfrm>
          <a:prstGeom prst="rect">
            <a:avLst/>
          </a:prstGeom>
        </p:spPr>
      </p:pic>
      <p:sp>
        <p:nvSpPr>
          <p:cNvPr id="15" name="Retângulo 14">
            <a:extLst>
              <a:ext uri="{FF2B5EF4-FFF2-40B4-BE49-F238E27FC236}">
                <a16:creationId xmlns:a16="http://schemas.microsoft.com/office/drawing/2014/main" id="{ECFA1E75-3ECC-0CAF-4C42-F34731C6C7E0}"/>
              </a:ext>
            </a:extLst>
          </p:cNvPr>
          <p:cNvSpPr/>
          <p:nvPr/>
        </p:nvSpPr>
        <p:spPr>
          <a:xfrm>
            <a:off x="1983545" y="1294228"/>
            <a:ext cx="2264898" cy="3235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9606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879CC4-FA0F-A7DE-4EC5-E93D1F82ABB8}"/>
              </a:ext>
            </a:extLst>
          </p:cNvPr>
          <p:cNvSpPr>
            <a:spLocks noGrp="1"/>
          </p:cNvSpPr>
          <p:nvPr>
            <p:ph type="title"/>
          </p:nvPr>
        </p:nvSpPr>
        <p:spPr/>
        <p:txBody>
          <a:bodyPr/>
          <a:lstStyle/>
          <a:p>
            <a:r>
              <a:rPr lang="pt-BR" dirty="0"/>
              <a:t>PRÁTICA: Colocando todo atendimento de hipertenso em condição</a:t>
            </a:r>
          </a:p>
        </p:txBody>
      </p:sp>
      <p:sp>
        <p:nvSpPr>
          <p:cNvPr id="3" name="Espaço Reservado para Imagem 2">
            <a:extLst>
              <a:ext uri="{FF2B5EF4-FFF2-40B4-BE49-F238E27FC236}">
                <a16:creationId xmlns:a16="http://schemas.microsoft.com/office/drawing/2014/main" id="{3713ABCF-1530-4D30-6CF9-DB3EE8B3E6D4}"/>
              </a:ext>
            </a:extLst>
          </p:cNvPr>
          <p:cNvSpPr>
            <a:spLocks noGrp="1"/>
          </p:cNvSpPr>
          <p:nvPr>
            <p:ph type="pic" sz="quarter" idx="10"/>
          </p:nvPr>
        </p:nvSpPr>
        <p:spPr/>
      </p:sp>
      <p:pic>
        <p:nvPicPr>
          <p:cNvPr id="5" name="Imagem 4">
            <a:extLst>
              <a:ext uri="{FF2B5EF4-FFF2-40B4-BE49-F238E27FC236}">
                <a16:creationId xmlns:a16="http://schemas.microsoft.com/office/drawing/2014/main" id="{B84A1A10-A679-1854-F05D-74CFF3A9A54F}"/>
              </a:ext>
            </a:extLst>
          </p:cNvPr>
          <p:cNvPicPr>
            <a:picLocks noChangeAspect="1"/>
          </p:cNvPicPr>
          <p:nvPr/>
        </p:nvPicPr>
        <p:blipFill rotWithShape="1">
          <a:blip r:embed="rId2"/>
          <a:srcRect t="20088" r="1072" b="11790"/>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3320D12C-EDE2-CD13-B5FE-FF0E19DF1241}"/>
              </a:ext>
            </a:extLst>
          </p:cNvPr>
          <p:cNvSpPr/>
          <p:nvPr/>
        </p:nvSpPr>
        <p:spPr>
          <a:xfrm>
            <a:off x="2757268" y="3671668"/>
            <a:ext cx="1786597" cy="2672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BB2E51B3-5D44-7493-B31F-87B91B20ACD0}"/>
              </a:ext>
            </a:extLst>
          </p:cNvPr>
          <p:cNvSpPr/>
          <p:nvPr/>
        </p:nvSpPr>
        <p:spPr>
          <a:xfrm>
            <a:off x="2757268" y="4640664"/>
            <a:ext cx="1786597" cy="2672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119D63CE-2020-6015-6BC3-A1B759B55399}"/>
              </a:ext>
            </a:extLst>
          </p:cNvPr>
          <p:cNvPicPr>
            <a:picLocks noChangeAspect="1"/>
          </p:cNvPicPr>
          <p:nvPr/>
        </p:nvPicPr>
        <p:blipFill rotWithShape="1">
          <a:blip r:embed="rId3"/>
          <a:srcRect t="20499" r="2500" b="6235"/>
          <a:stretch/>
        </p:blipFill>
        <p:spPr>
          <a:xfrm>
            <a:off x="1293222" y="91440"/>
            <a:ext cx="10768146" cy="5956662"/>
          </a:xfrm>
          <a:prstGeom prst="rect">
            <a:avLst/>
          </a:prstGeom>
        </p:spPr>
      </p:pic>
      <p:pic>
        <p:nvPicPr>
          <p:cNvPr id="11" name="Imagem 10">
            <a:extLst>
              <a:ext uri="{FF2B5EF4-FFF2-40B4-BE49-F238E27FC236}">
                <a16:creationId xmlns:a16="http://schemas.microsoft.com/office/drawing/2014/main" id="{D6E2608A-ADC0-3B69-6070-F6176367A9B0}"/>
              </a:ext>
            </a:extLst>
          </p:cNvPr>
          <p:cNvPicPr>
            <a:picLocks noChangeAspect="1"/>
          </p:cNvPicPr>
          <p:nvPr/>
        </p:nvPicPr>
        <p:blipFill rotWithShape="1">
          <a:blip r:embed="rId4"/>
          <a:srcRect t="20294" r="2616" b="8082"/>
          <a:stretch/>
        </p:blipFill>
        <p:spPr>
          <a:xfrm>
            <a:off x="1293220" y="91438"/>
            <a:ext cx="10768146" cy="5956662"/>
          </a:xfrm>
          <a:prstGeom prst="rect">
            <a:avLst/>
          </a:prstGeom>
        </p:spPr>
      </p:pic>
      <p:sp>
        <p:nvSpPr>
          <p:cNvPr id="12" name="Retângulo 11">
            <a:extLst>
              <a:ext uri="{FF2B5EF4-FFF2-40B4-BE49-F238E27FC236}">
                <a16:creationId xmlns:a16="http://schemas.microsoft.com/office/drawing/2014/main" id="{E9A15877-7BCD-767F-DFDD-959078D7867B}"/>
              </a:ext>
            </a:extLst>
          </p:cNvPr>
          <p:cNvSpPr/>
          <p:nvPr/>
        </p:nvSpPr>
        <p:spPr>
          <a:xfrm>
            <a:off x="2096086" y="1350498"/>
            <a:ext cx="2138289" cy="2672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480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FF6FA-6959-679E-6D30-3A7DD14AF16E}"/>
              </a:ext>
            </a:extLst>
          </p:cNvPr>
          <p:cNvSpPr>
            <a:spLocks noGrp="1"/>
          </p:cNvSpPr>
          <p:nvPr>
            <p:ph type="title"/>
          </p:nvPr>
        </p:nvSpPr>
        <p:spPr/>
        <p:txBody>
          <a:bodyPr/>
          <a:lstStyle/>
          <a:p>
            <a:r>
              <a:rPr lang="pt-BR" dirty="0"/>
              <a:t>PRÁTICA: Verificar lista do SISAB</a:t>
            </a:r>
          </a:p>
        </p:txBody>
      </p:sp>
      <p:sp>
        <p:nvSpPr>
          <p:cNvPr id="3" name="Espaço Reservado para Imagem 2">
            <a:extLst>
              <a:ext uri="{FF2B5EF4-FFF2-40B4-BE49-F238E27FC236}">
                <a16:creationId xmlns:a16="http://schemas.microsoft.com/office/drawing/2014/main" id="{7627EE4D-A31A-A6FC-8F1B-A09143C4C897}"/>
              </a:ext>
            </a:extLst>
          </p:cNvPr>
          <p:cNvSpPr>
            <a:spLocks noGrp="1"/>
          </p:cNvSpPr>
          <p:nvPr>
            <p:ph type="pic" sz="quarter" idx="10"/>
          </p:nvPr>
        </p:nvSpPr>
        <p:spPr/>
      </p:sp>
      <p:pic>
        <p:nvPicPr>
          <p:cNvPr id="5" name="Imagem 4">
            <a:extLst>
              <a:ext uri="{FF2B5EF4-FFF2-40B4-BE49-F238E27FC236}">
                <a16:creationId xmlns:a16="http://schemas.microsoft.com/office/drawing/2014/main" id="{3B7AA677-C591-C6A8-3F1C-B3C0790D385F}"/>
              </a:ext>
            </a:extLst>
          </p:cNvPr>
          <p:cNvPicPr>
            <a:picLocks noChangeAspect="1"/>
          </p:cNvPicPr>
          <p:nvPr/>
        </p:nvPicPr>
        <p:blipFill rotWithShape="1">
          <a:blip r:embed="rId2"/>
          <a:srcRect t="11791" b="6851"/>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04C3AA0B-4178-7523-A5A6-37C94DAE5E51}"/>
              </a:ext>
            </a:extLst>
          </p:cNvPr>
          <p:cNvSpPr/>
          <p:nvPr/>
        </p:nvSpPr>
        <p:spPr>
          <a:xfrm>
            <a:off x="5458265" y="1737359"/>
            <a:ext cx="2321169" cy="23915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EAE526C6-2DC8-4D8B-A68D-E7C6E2A4CC2A}"/>
              </a:ext>
            </a:extLst>
          </p:cNvPr>
          <p:cNvPicPr>
            <a:picLocks noChangeAspect="1"/>
          </p:cNvPicPr>
          <p:nvPr/>
        </p:nvPicPr>
        <p:blipFill rotWithShape="1">
          <a:blip r:embed="rId3"/>
          <a:srcRect t="13101" b="5620"/>
          <a:stretch/>
        </p:blipFill>
        <p:spPr>
          <a:xfrm>
            <a:off x="1293224" y="91439"/>
            <a:ext cx="10768146" cy="5956663"/>
          </a:xfrm>
          <a:prstGeom prst="rect">
            <a:avLst/>
          </a:prstGeom>
        </p:spPr>
      </p:pic>
      <p:pic>
        <p:nvPicPr>
          <p:cNvPr id="10" name="Imagem 9">
            <a:extLst>
              <a:ext uri="{FF2B5EF4-FFF2-40B4-BE49-F238E27FC236}">
                <a16:creationId xmlns:a16="http://schemas.microsoft.com/office/drawing/2014/main" id="{450501EE-FD8E-7225-7DCC-4549ACC9819A}"/>
              </a:ext>
            </a:extLst>
          </p:cNvPr>
          <p:cNvPicPr>
            <a:picLocks noChangeAspect="1"/>
          </p:cNvPicPr>
          <p:nvPr/>
        </p:nvPicPr>
        <p:blipFill rotWithShape="1">
          <a:blip r:embed="rId4"/>
          <a:srcRect t="27271" b="10340"/>
          <a:stretch/>
        </p:blipFill>
        <p:spPr>
          <a:xfrm>
            <a:off x="1293224" y="91439"/>
            <a:ext cx="10768146" cy="5956663"/>
          </a:xfrm>
          <a:prstGeom prst="rect">
            <a:avLst/>
          </a:prstGeom>
        </p:spPr>
      </p:pic>
      <p:sp>
        <p:nvSpPr>
          <p:cNvPr id="11" name="Retângulo 10">
            <a:extLst>
              <a:ext uri="{FF2B5EF4-FFF2-40B4-BE49-F238E27FC236}">
                <a16:creationId xmlns:a16="http://schemas.microsoft.com/office/drawing/2014/main" id="{60475595-C04D-8D8B-3E66-E6B5C6562D3A}"/>
              </a:ext>
            </a:extLst>
          </p:cNvPr>
          <p:cNvSpPr/>
          <p:nvPr/>
        </p:nvSpPr>
        <p:spPr>
          <a:xfrm>
            <a:off x="1631852" y="2982351"/>
            <a:ext cx="9551963" cy="44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141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9B7818-7761-FE1B-390B-8451AADA14AB}"/>
              </a:ext>
            </a:extLst>
          </p:cNvPr>
          <p:cNvSpPr>
            <a:spLocks noGrp="1"/>
          </p:cNvSpPr>
          <p:nvPr>
            <p:ph type="title"/>
          </p:nvPr>
        </p:nvSpPr>
        <p:spPr/>
        <p:txBody>
          <a:bodyPr/>
          <a:lstStyle/>
          <a:p>
            <a:r>
              <a:rPr lang="pt-BR" dirty="0"/>
              <a:t>Sétimo Indicador</a:t>
            </a:r>
          </a:p>
        </p:txBody>
      </p:sp>
      <p:sp>
        <p:nvSpPr>
          <p:cNvPr id="3" name="Espaço Reservado para Texto 2">
            <a:extLst>
              <a:ext uri="{FF2B5EF4-FFF2-40B4-BE49-F238E27FC236}">
                <a16:creationId xmlns:a16="http://schemas.microsoft.com/office/drawing/2014/main" id="{2D5A0294-C52F-077D-072C-2003B53F11E9}"/>
              </a:ext>
            </a:extLst>
          </p:cNvPr>
          <p:cNvSpPr>
            <a:spLocks noGrp="1"/>
          </p:cNvSpPr>
          <p:nvPr>
            <p:ph type="body" idx="1"/>
          </p:nvPr>
        </p:nvSpPr>
        <p:spPr/>
        <p:txBody>
          <a:bodyPr/>
          <a:lstStyle/>
          <a:p>
            <a:r>
              <a:rPr lang="pt-BR" dirty="0"/>
              <a:t>Proporção de pessoas com diabetes, com consulta e hemoglobina glicada solicitada no semestre</a:t>
            </a:r>
          </a:p>
        </p:txBody>
      </p:sp>
    </p:spTree>
    <p:extLst>
      <p:ext uri="{BB962C8B-B14F-4D97-AF65-F5344CB8AC3E}">
        <p14:creationId xmlns:p14="http://schemas.microsoft.com/office/powerpoint/2010/main" val="4124277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lstStyle/>
          <a:p>
            <a:r>
              <a:rPr lang="pt-BR" dirty="0"/>
              <a:t>Sétimo Indicador</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400758373"/>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169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BACF011-F15D-490D-8186-7820D29FBB6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8B845C60-631A-4803-BF4C-E0AE65AC93F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E294D470-633E-44F7-B01F-30B883612FCB}"/>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E5A1A2FF-E283-4359-BBAF-88CD0C4700A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lstStyle/>
          <a:p>
            <a:r>
              <a:rPr lang="pt-BR" dirty="0"/>
              <a:t>Sétimo Indicador (Continuação)</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2466325086"/>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319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BACF011-F15D-490D-8186-7820D29FBB6C}"/>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7CC53EAB-E56E-449F-BAC8-C7EDA081C56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normAutofit/>
          </a:bodyPr>
          <a:lstStyle/>
          <a:p>
            <a:r>
              <a:rPr lang="pt-BR" dirty="0"/>
              <a:t>PRÁTICA: Checando se a DM está em condição ou autorreferido</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1756326434"/>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14444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BACF011-F15D-490D-8186-7820D29FBB6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normAutofit/>
          </a:bodyPr>
          <a:lstStyle/>
          <a:p>
            <a:r>
              <a:rPr lang="pt-BR" dirty="0"/>
              <a:t>PRÁTICA: Colocando a condição de Diabetes</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67990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8BACF011-F15D-490D-8186-7820D29FBB6C}"/>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1F76A4-A62A-2F74-66B8-BFC71D90DEBD}"/>
              </a:ext>
            </a:extLst>
          </p:cNvPr>
          <p:cNvSpPr>
            <a:spLocks noGrp="1"/>
          </p:cNvSpPr>
          <p:nvPr>
            <p:ph type="title"/>
          </p:nvPr>
        </p:nvSpPr>
        <p:spPr/>
        <p:txBody>
          <a:bodyPr/>
          <a:lstStyle/>
          <a:p>
            <a:r>
              <a:rPr lang="pt-BR" dirty="0"/>
              <a:t>PRÁTICA: Solicitando a A1C</a:t>
            </a:r>
          </a:p>
        </p:txBody>
      </p:sp>
      <p:pic>
        <p:nvPicPr>
          <p:cNvPr id="5" name="Espaço Reservado para Imagem 4">
            <a:extLst>
              <a:ext uri="{FF2B5EF4-FFF2-40B4-BE49-F238E27FC236}">
                <a16:creationId xmlns:a16="http://schemas.microsoft.com/office/drawing/2014/main" id="{89BE508D-6785-96FF-C8FB-0FE0EB651298}"/>
              </a:ext>
            </a:extLst>
          </p:cNvPr>
          <p:cNvPicPr>
            <a:picLocks noGrp="1" noChangeAspect="1"/>
          </p:cNvPicPr>
          <p:nvPr>
            <p:ph type="pic" sz="quarter" idx="10"/>
          </p:nvPr>
        </p:nvPicPr>
        <p:blipFill rotWithShape="1">
          <a:blip r:embed="rId2"/>
          <a:srcRect t="19976" b="8459"/>
          <a:stretch/>
        </p:blipFill>
        <p:spPr>
          <a:xfrm>
            <a:off x="1293225" y="91439"/>
            <a:ext cx="10768146" cy="5956663"/>
          </a:xfrm>
        </p:spPr>
      </p:pic>
      <p:pic>
        <p:nvPicPr>
          <p:cNvPr id="7" name="Imagem 6">
            <a:extLst>
              <a:ext uri="{FF2B5EF4-FFF2-40B4-BE49-F238E27FC236}">
                <a16:creationId xmlns:a16="http://schemas.microsoft.com/office/drawing/2014/main" id="{F04A9BC0-FA83-36E7-53E7-4A725C75406D}"/>
              </a:ext>
            </a:extLst>
          </p:cNvPr>
          <p:cNvPicPr>
            <a:picLocks noChangeAspect="1"/>
          </p:cNvPicPr>
          <p:nvPr/>
        </p:nvPicPr>
        <p:blipFill rotWithShape="1">
          <a:blip r:embed="rId3"/>
          <a:srcRect t="20293" b="11790"/>
          <a:stretch/>
        </p:blipFill>
        <p:spPr>
          <a:xfrm>
            <a:off x="1293224" y="91438"/>
            <a:ext cx="10768146" cy="5956663"/>
          </a:xfrm>
          <a:prstGeom prst="rect">
            <a:avLst/>
          </a:prstGeom>
        </p:spPr>
      </p:pic>
    </p:spTree>
    <p:extLst>
      <p:ext uri="{BB962C8B-B14F-4D97-AF65-F5344CB8AC3E}">
        <p14:creationId xmlns:p14="http://schemas.microsoft.com/office/powerpoint/2010/main" val="125850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99440F-78CF-A240-0A2E-E792D51B7DBB}"/>
              </a:ext>
            </a:extLst>
          </p:cNvPr>
          <p:cNvSpPr>
            <a:spLocks noGrp="1"/>
          </p:cNvSpPr>
          <p:nvPr>
            <p:ph type="title"/>
          </p:nvPr>
        </p:nvSpPr>
        <p:spPr/>
        <p:txBody>
          <a:bodyPr/>
          <a:lstStyle/>
          <a:p>
            <a:r>
              <a:rPr lang="pt-BR" dirty="0"/>
              <a:t>PRÁTICA: Verificar lista do Sisab</a:t>
            </a:r>
          </a:p>
        </p:txBody>
      </p:sp>
      <p:sp>
        <p:nvSpPr>
          <p:cNvPr id="3" name="Espaço Reservado para Imagem 2">
            <a:extLst>
              <a:ext uri="{FF2B5EF4-FFF2-40B4-BE49-F238E27FC236}">
                <a16:creationId xmlns:a16="http://schemas.microsoft.com/office/drawing/2014/main" id="{1428F1A3-BA94-C4B9-8BFF-47EAF6EDE0BD}"/>
              </a:ext>
            </a:extLst>
          </p:cNvPr>
          <p:cNvSpPr>
            <a:spLocks noGrp="1"/>
          </p:cNvSpPr>
          <p:nvPr>
            <p:ph type="pic" sz="quarter" idx="10"/>
          </p:nvPr>
        </p:nvSpPr>
        <p:spPr/>
      </p:sp>
      <p:pic>
        <p:nvPicPr>
          <p:cNvPr id="5" name="Imagem 4">
            <a:extLst>
              <a:ext uri="{FF2B5EF4-FFF2-40B4-BE49-F238E27FC236}">
                <a16:creationId xmlns:a16="http://schemas.microsoft.com/office/drawing/2014/main" id="{CD2FDEED-FA82-F5F3-D18F-3605F2ABA15E}"/>
              </a:ext>
            </a:extLst>
          </p:cNvPr>
          <p:cNvPicPr>
            <a:picLocks noChangeAspect="1"/>
          </p:cNvPicPr>
          <p:nvPr/>
        </p:nvPicPr>
        <p:blipFill rotWithShape="1">
          <a:blip r:embed="rId2"/>
          <a:srcRect t="13315" b="6236"/>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4AAB5A14-8324-7C84-B2DA-9015E2616F42}"/>
              </a:ext>
            </a:extLst>
          </p:cNvPr>
          <p:cNvSpPr/>
          <p:nvPr/>
        </p:nvSpPr>
        <p:spPr>
          <a:xfrm>
            <a:off x="4881489" y="2025747"/>
            <a:ext cx="2996418" cy="253219"/>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A2CC4451-29B4-CB5E-13E7-3E555B805838}"/>
              </a:ext>
            </a:extLst>
          </p:cNvPr>
          <p:cNvPicPr>
            <a:picLocks noChangeAspect="1"/>
          </p:cNvPicPr>
          <p:nvPr/>
        </p:nvPicPr>
        <p:blipFill rotWithShape="1">
          <a:blip r:embed="rId3"/>
          <a:srcRect t="13726" b="11790"/>
          <a:stretch/>
        </p:blipFill>
        <p:spPr>
          <a:xfrm>
            <a:off x="1293225" y="91439"/>
            <a:ext cx="10768146" cy="5956663"/>
          </a:xfrm>
          <a:prstGeom prst="rect">
            <a:avLst/>
          </a:prstGeom>
        </p:spPr>
      </p:pic>
      <p:pic>
        <p:nvPicPr>
          <p:cNvPr id="10" name="Imagem 9">
            <a:extLst>
              <a:ext uri="{FF2B5EF4-FFF2-40B4-BE49-F238E27FC236}">
                <a16:creationId xmlns:a16="http://schemas.microsoft.com/office/drawing/2014/main" id="{E1490849-0FA1-4EE7-2D0E-300F70411221}"/>
              </a:ext>
            </a:extLst>
          </p:cNvPr>
          <p:cNvPicPr>
            <a:picLocks noChangeAspect="1"/>
          </p:cNvPicPr>
          <p:nvPr/>
        </p:nvPicPr>
        <p:blipFill rotWithShape="1">
          <a:blip r:embed="rId4"/>
          <a:srcRect l="3692" t="13101" r="3885" b="11791"/>
          <a:stretch/>
        </p:blipFill>
        <p:spPr>
          <a:xfrm>
            <a:off x="1293222" y="91439"/>
            <a:ext cx="10768147" cy="5956663"/>
          </a:xfrm>
          <a:prstGeom prst="rect">
            <a:avLst/>
          </a:prstGeom>
        </p:spPr>
      </p:pic>
    </p:spTree>
    <p:extLst>
      <p:ext uri="{BB962C8B-B14F-4D97-AF65-F5344CB8AC3E}">
        <p14:creationId xmlns:p14="http://schemas.microsoft.com/office/powerpoint/2010/main" val="39854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A30515-74D8-C5F9-4849-55969DE24C05}"/>
              </a:ext>
            </a:extLst>
          </p:cNvPr>
          <p:cNvSpPr>
            <a:spLocks noGrp="1"/>
          </p:cNvSpPr>
          <p:nvPr>
            <p:ph type="title"/>
          </p:nvPr>
        </p:nvSpPr>
        <p:spPr/>
        <p:txBody>
          <a:bodyPr/>
          <a:lstStyle/>
          <a:p>
            <a:r>
              <a:rPr lang="pt-BR" dirty="0"/>
              <a:t>Primeiro Indicador (continuação)</a:t>
            </a:r>
          </a:p>
        </p:txBody>
      </p:sp>
      <p:graphicFrame>
        <p:nvGraphicFramePr>
          <p:cNvPr id="4" name="Espaço Reservado para SmartArt 3">
            <a:extLst>
              <a:ext uri="{FF2B5EF4-FFF2-40B4-BE49-F238E27FC236}">
                <a16:creationId xmlns:a16="http://schemas.microsoft.com/office/drawing/2014/main" id="{FE394058-5905-BEC1-B6A2-73515B819FE9}"/>
              </a:ext>
            </a:extLst>
          </p:cNvPr>
          <p:cNvGraphicFramePr>
            <a:graphicFrameLocks noGrp="1"/>
          </p:cNvGraphicFramePr>
          <p:nvPr>
            <p:ph type="dgm" sz="quarter" idx="10"/>
            <p:extLst>
              <p:ext uri="{D42A27DB-BD31-4B8C-83A1-F6EECF244321}">
                <p14:modId xmlns:p14="http://schemas.microsoft.com/office/powerpoint/2010/main" val="2377978393"/>
              </p:ext>
            </p:extLst>
          </p:nvPr>
        </p:nvGraphicFramePr>
        <p:xfrm>
          <a:off x="157163" y="927100"/>
          <a:ext cx="11912600" cy="50419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642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450AA666-B440-4A48-9090-5B325074E72A}"/>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8A7F11C3-C946-4090-B65E-9D7A2C57E6A1}"/>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7D8ADE87-34EC-40F8-8882-EF315431B65D}"/>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011F9A1D-4CD9-4F8C-841B-EA769DD5DD2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EED26746-D5F1-4E26-B0E4-682BD54BF5B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F540D937-4CDE-42E8-B742-369B476D56F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0FE1B3-FA30-7A74-72AB-D6D982C509EB}"/>
              </a:ext>
            </a:extLst>
          </p:cNvPr>
          <p:cNvSpPr>
            <a:spLocks noGrp="1"/>
          </p:cNvSpPr>
          <p:nvPr>
            <p:ph type="title"/>
          </p:nvPr>
        </p:nvSpPr>
        <p:spPr/>
        <p:txBody>
          <a:bodyPr/>
          <a:lstStyle/>
          <a:p>
            <a:r>
              <a:rPr lang="pt-BR" dirty="0"/>
              <a:t>PRÁTICA: colocar a gestação em Problemas e/ou condições com o w78</a:t>
            </a:r>
          </a:p>
        </p:txBody>
      </p:sp>
      <p:pic>
        <p:nvPicPr>
          <p:cNvPr id="5" name="Espaço Reservado para Imagem 4">
            <a:extLst>
              <a:ext uri="{FF2B5EF4-FFF2-40B4-BE49-F238E27FC236}">
                <a16:creationId xmlns:a16="http://schemas.microsoft.com/office/drawing/2014/main" id="{CC24AAD2-1D71-FE40-49E7-BD2E8EB5F89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197" r="306"/>
          <a:stretch/>
        </p:blipFill>
        <p:spPr>
          <a:xfrm>
            <a:off x="1293225" y="91439"/>
            <a:ext cx="10636178" cy="5956663"/>
          </a:xfrm>
        </p:spPr>
      </p:pic>
      <p:pic>
        <p:nvPicPr>
          <p:cNvPr id="7" name="Imagem 6">
            <a:extLst>
              <a:ext uri="{FF2B5EF4-FFF2-40B4-BE49-F238E27FC236}">
                <a16:creationId xmlns:a16="http://schemas.microsoft.com/office/drawing/2014/main" id="{868DC826-BA0F-46EC-584A-ADB4F1101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224" y="91440"/>
            <a:ext cx="10768146" cy="5956662"/>
          </a:xfrm>
          <a:prstGeom prst="rect">
            <a:avLst/>
          </a:prstGeom>
        </p:spPr>
      </p:pic>
    </p:spTree>
    <p:extLst>
      <p:ext uri="{BB962C8B-B14F-4D97-AF65-F5344CB8AC3E}">
        <p14:creationId xmlns:p14="http://schemas.microsoft.com/office/powerpoint/2010/main" val="164695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FFF69-2567-DFE0-F160-12746B78C049}"/>
              </a:ext>
            </a:extLst>
          </p:cNvPr>
          <p:cNvSpPr>
            <a:spLocks noGrp="1"/>
          </p:cNvSpPr>
          <p:nvPr>
            <p:ph type="title"/>
          </p:nvPr>
        </p:nvSpPr>
        <p:spPr/>
        <p:txBody>
          <a:bodyPr/>
          <a:lstStyle/>
          <a:p>
            <a:r>
              <a:rPr lang="pt-BR" dirty="0"/>
              <a:t>PRÁTICA: Registrando o aborto</a:t>
            </a:r>
          </a:p>
        </p:txBody>
      </p:sp>
      <p:pic>
        <p:nvPicPr>
          <p:cNvPr id="5" name="Espaço Reservado para Imagem 4">
            <a:extLst>
              <a:ext uri="{FF2B5EF4-FFF2-40B4-BE49-F238E27FC236}">
                <a16:creationId xmlns:a16="http://schemas.microsoft.com/office/drawing/2014/main" id="{68B598F8-A0CE-A361-EC4E-870433A5FC64}"/>
              </a:ext>
            </a:extLst>
          </p:cNvPr>
          <p:cNvPicPr>
            <a:picLocks noGrp="1" noChangeAspect="1"/>
          </p:cNvPicPr>
          <p:nvPr>
            <p:ph type="pic" sz="quarter" idx="10"/>
          </p:nvPr>
        </p:nvPicPr>
        <p:blipFill rotWithShape="1">
          <a:blip r:embed="rId2"/>
          <a:srcRect l="1315" t="21835" r="3054" b="6367"/>
          <a:stretch/>
        </p:blipFill>
        <p:spPr>
          <a:xfrm>
            <a:off x="1434904" y="91439"/>
            <a:ext cx="10522633" cy="5956663"/>
          </a:xfrm>
        </p:spPr>
      </p:pic>
      <p:pic>
        <p:nvPicPr>
          <p:cNvPr id="8" name="Imagem 7">
            <a:extLst>
              <a:ext uri="{FF2B5EF4-FFF2-40B4-BE49-F238E27FC236}">
                <a16:creationId xmlns:a16="http://schemas.microsoft.com/office/drawing/2014/main" id="{6F3861AA-9166-CE06-F26D-EC1CC416D007}"/>
              </a:ext>
            </a:extLst>
          </p:cNvPr>
          <p:cNvPicPr>
            <a:picLocks noChangeAspect="1"/>
          </p:cNvPicPr>
          <p:nvPr/>
        </p:nvPicPr>
        <p:blipFill rotWithShape="1">
          <a:blip r:embed="rId3"/>
          <a:srcRect t="22757" r="1072" b="17111"/>
          <a:stretch/>
        </p:blipFill>
        <p:spPr>
          <a:xfrm>
            <a:off x="1434904" y="91439"/>
            <a:ext cx="10626466" cy="5956663"/>
          </a:xfrm>
          <a:prstGeom prst="rect">
            <a:avLst/>
          </a:prstGeom>
        </p:spPr>
      </p:pic>
      <p:pic>
        <p:nvPicPr>
          <p:cNvPr id="10" name="Imagem 9">
            <a:extLst>
              <a:ext uri="{FF2B5EF4-FFF2-40B4-BE49-F238E27FC236}">
                <a16:creationId xmlns:a16="http://schemas.microsoft.com/office/drawing/2014/main" id="{5FEDF07D-99FC-98F2-7C46-065EEECFD19A}"/>
              </a:ext>
            </a:extLst>
          </p:cNvPr>
          <p:cNvPicPr>
            <a:picLocks noChangeAspect="1"/>
          </p:cNvPicPr>
          <p:nvPr/>
        </p:nvPicPr>
        <p:blipFill rotWithShape="1">
          <a:blip r:embed="rId4"/>
          <a:srcRect t="20499" r="3653" b="6646"/>
          <a:stretch/>
        </p:blipFill>
        <p:spPr>
          <a:xfrm>
            <a:off x="1434904" y="91439"/>
            <a:ext cx="10626466" cy="5956663"/>
          </a:xfrm>
          <a:prstGeom prst="rect">
            <a:avLst/>
          </a:prstGeom>
        </p:spPr>
      </p:pic>
      <p:pic>
        <p:nvPicPr>
          <p:cNvPr id="12" name="Imagem 11">
            <a:extLst>
              <a:ext uri="{FF2B5EF4-FFF2-40B4-BE49-F238E27FC236}">
                <a16:creationId xmlns:a16="http://schemas.microsoft.com/office/drawing/2014/main" id="{1DFCDB9F-7AEE-D0F1-1E46-80FAFA0F85EF}"/>
              </a:ext>
            </a:extLst>
          </p:cNvPr>
          <p:cNvPicPr>
            <a:picLocks noChangeAspect="1"/>
          </p:cNvPicPr>
          <p:nvPr/>
        </p:nvPicPr>
        <p:blipFill rotWithShape="1">
          <a:blip r:embed="rId5"/>
          <a:srcRect l="6346" t="20499" r="3307" b="18548"/>
          <a:stretch/>
        </p:blipFill>
        <p:spPr>
          <a:xfrm>
            <a:off x="1434904" y="91439"/>
            <a:ext cx="10626466" cy="5956663"/>
          </a:xfrm>
          <a:prstGeom prst="rect">
            <a:avLst/>
          </a:prstGeom>
        </p:spPr>
      </p:pic>
    </p:spTree>
    <p:extLst>
      <p:ext uri="{BB962C8B-B14F-4D97-AF65-F5344CB8AC3E}">
        <p14:creationId xmlns:p14="http://schemas.microsoft.com/office/powerpoint/2010/main" val="372040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B113FA-6545-7E2E-18A8-EB205F168D68}"/>
              </a:ext>
            </a:extLst>
          </p:cNvPr>
          <p:cNvSpPr>
            <a:spLocks noGrp="1"/>
          </p:cNvSpPr>
          <p:nvPr>
            <p:ph type="title"/>
          </p:nvPr>
        </p:nvSpPr>
        <p:spPr/>
        <p:txBody>
          <a:bodyPr/>
          <a:lstStyle/>
          <a:p>
            <a:r>
              <a:rPr lang="pt-BR" dirty="0"/>
              <a:t>PRÁTICA: Fazendo a visita puerperal</a:t>
            </a:r>
          </a:p>
        </p:txBody>
      </p:sp>
      <p:pic>
        <p:nvPicPr>
          <p:cNvPr id="5" name="Espaço Reservado para Imagem 4">
            <a:extLst>
              <a:ext uri="{FF2B5EF4-FFF2-40B4-BE49-F238E27FC236}">
                <a16:creationId xmlns:a16="http://schemas.microsoft.com/office/drawing/2014/main" id="{077578CC-DAAB-C908-8B84-C8C26DBB447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197" r="7197"/>
          <a:stretch>
            <a:fillRect/>
          </a:stretch>
        </p:blipFill>
        <p:spPr/>
      </p:pic>
      <p:pic>
        <p:nvPicPr>
          <p:cNvPr id="7" name="Imagem 6">
            <a:extLst>
              <a:ext uri="{FF2B5EF4-FFF2-40B4-BE49-F238E27FC236}">
                <a16:creationId xmlns:a16="http://schemas.microsoft.com/office/drawing/2014/main" id="{8EB71141-934C-AE45-A941-0F9F36032554}"/>
              </a:ext>
            </a:extLst>
          </p:cNvPr>
          <p:cNvPicPr>
            <a:picLocks noChangeAspect="1"/>
          </p:cNvPicPr>
          <p:nvPr/>
        </p:nvPicPr>
        <p:blipFill rotWithShape="1">
          <a:blip r:embed="rId3"/>
          <a:srcRect t="20294" r="3307" b="6850"/>
          <a:stretch/>
        </p:blipFill>
        <p:spPr>
          <a:xfrm>
            <a:off x="1293224" y="91439"/>
            <a:ext cx="10768146" cy="5956663"/>
          </a:xfrm>
          <a:prstGeom prst="rect">
            <a:avLst/>
          </a:prstGeom>
        </p:spPr>
      </p:pic>
      <p:pic>
        <p:nvPicPr>
          <p:cNvPr id="9" name="Imagem 8">
            <a:extLst>
              <a:ext uri="{FF2B5EF4-FFF2-40B4-BE49-F238E27FC236}">
                <a16:creationId xmlns:a16="http://schemas.microsoft.com/office/drawing/2014/main" id="{05FC1DFB-86F5-DA12-0937-31F4AD9138A1}"/>
              </a:ext>
            </a:extLst>
          </p:cNvPr>
          <p:cNvPicPr>
            <a:picLocks noChangeAspect="1"/>
          </p:cNvPicPr>
          <p:nvPr/>
        </p:nvPicPr>
        <p:blipFill rotWithShape="1">
          <a:blip r:embed="rId4"/>
          <a:srcRect l="6577" t="20498" r="2962" b="13101"/>
          <a:stretch/>
        </p:blipFill>
        <p:spPr>
          <a:xfrm>
            <a:off x="1293223" y="91440"/>
            <a:ext cx="10898777" cy="5956662"/>
          </a:xfrm>
          <a:prstGeom prst="rect">
            <a:avLst/>
          </a:prstGeom>
        </p:spPr>
      </p:pic>
      <p:pic>
        <p:nvPicPr>
          <p:cNvPr id="11" name="Imagem 10">
            <a:extLst>
              <a:ext uri="{FF2B5EF4-FFF2-40B4-BE49-F238E27FC236}">
                <a16:creationId xmlns:a16="http://schemas.microsoft.com/office/drawing/2014/main" id="{36ABCBB0-A973-688B-42C8-433F67645096}"/>
              </a:ext>
            </a:extLst>
          </p:cNvPr>
          <p:cNvPicPr>
            <a:picLocks noChangeAspect="1"/>
          </p:cNvPicPr>
          <p:nvPr/>
        </p:nvPicPr>
        <p:blipFill rotWithShape="1">
          <a:blip r:embed="rId5"/>
          <a:srcRect l="5308" t="20498" b="20807"/>
          <a:stretch/>
        </p:blipFill>
        <p:spPr>
          <a:xfrm>
            <a:off x="1293222" y="91438"/>
            <a:ext cx="10898778" cy="5956661"/>
          </a:xfrm>
          <a:prstGeom prst="rect">
            <a:avLst/>
          </a:prstGeom>
        </p:spPr>
      </p:pic>
    </p:spTree>
    <p:extLst>
      <p:ext uri="{BB962C8B-B14F-4D97-AF65-F5344CB8AC3E}">
        <p14:creationId xmlns:p14="http://schemas.microsoft.com/office/powerpoint/2010/main" val="11312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332B7B-9776-53A7-3773-AD7ECF2BBD3F}"/>
              </a:ext>
            </a:extLst>
          </p:cNvPr>
          <p:cNvSpPr>
            <a:spLocks noGrp="1"/>
          </p:cNvSpPr>
          <p:nvPr>
            <p:ph type="title"/>
          </p:nvPr>
        </p:nvSpPr>
        <p:spPr/>
        <p:txBody>
          <a:bodyPr/>
          <a:lstStyle/>
          <a:p>
            <a:r>
              <a:rPr lang="pt-BR" dirty="0"/>
              <a:t>PRÁTICA: Agendar consulta</a:t>
            </a:r>
          </a:p>
        </p:txBody>
      </p:sp>
      <p:sp>
        <p:nvSpPr>
          <p:cNvPr id="3" name="Espaço Reservado para Imagem 2">
            <a:extLst>
              <a:ext uri="{FF2B5EF4-FFF2-40B4-BE49-F238E27FC236}">
                <a16:creationId xmlns:a16="http://schemas.microsoft.com/office/drawing/2014/main" id="{B9409C9D-0809-E36B-ABFD-F39376BE215E}"/>
              </a:ext>
            </a:extLst>
          </p:cNvPr>
          <p:cNvSpPr>
            <a:spLocks noGrp="1"/>
          </p:cNvSpPr>
          <p:nvPr>
            <p:ph type="pic" sz="quarter" idx="10"/>
          </p:nvPr>
        </p:nvSpPr>
        <p:spPr/>
      </p:sp>
      <p:pic>
        <p:nvPicPr>
          <p:cNvPr id="5" name="Imagem 4">
            <a:extLst>
              <a:ext uri="{FF2B5EF4-FFF2-40B4-BE49-F238E27FC236}">
                <a16:creationId xmlns:a16="http://schemas.microsoft.com/office/drawing/2014/main" id="{B09C7FA9-BD2F-625B-A45C-3BE6DAE702A7}"/>
              </a:ext>
            </a:extLst>
          </p:cNvPr>
          <p:cNvPicPr>
            <a:picLocks noChangeAspect="1"/>
          </p:cNvPicPr>
          <p:nvPr/>
        </p:nvPicPr>
        <p:blipFill rotWithShape="1">
          <a:blip r:embed="rId2"/>
          <a:srcRect l="22155" t="27066" r="3769" b="17112"/>
          <a:stretch/>
        </p:blipFill>
        <p:spPr>
          <a:xfrm>
            <a:off x="1273232" y="91439"/>
            <a:ext cx="10768146" cy="5956663"/>
          </a:xfrm>
          <a:prstGeom prst="rect">
            <a:avLst/>
          </a:prstGeom>
        </p:spPr>
      </p:pic>
    </p:spTree>
    <p:extLst>
      <p:ext uri="{BB962C8B-B14F-4D97-AF65-F5344CB8AC3E}">
        <p14:creationId xmlns:p14="http://schemas.microsoft.com/office/powerpoint/2010/main" val="4833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6F3536-AABC-9F2B-8C54-AD293E2261DF}"/>
              </a:ext>
            </a:extLst>
          </p:cNvPr>
          <p:cNvSpPr>
            <a:spLocks noGrp="1"/>
          </p:cNvSpPr>
          <p:nvPr>
            <p:ph type="title"/>
          </p:nvPr>
        </p:nvSpPr>
        <p:spPr/>
        <p:txBody>
          <a:bodyPr/>
          <a:lstStyle/>
          <a:p>
            <a:r>
              <a:rPr lang="pt-BR" dirty="0"/>
              <a:t>Segundo indicador</a:t>
            </a:r>
          </a:p>
        </p:txBody>
      </p:sp>
      <p:sp>
        <p:nvSpPr>
          <p:cNvPr id="3" name="Espaço Reservado para Texto 2">
            <a:extLst>
              <a:ext uri="{FF2B5EF4-FFF2-40B4-BE49-F238E27FC236}">
                <a16:creationId xmlns:a16="http://schemas.microsoft.com/office/drawing/2014/main" id="{E3DCA83C-0440-A42A-60FF-59B68708DA96}"/>
              </a:ext>
            </a:extLst>
          </p:cNvPr>
          <p:cNvSpPr>
            <a:spLocks noGrp="1"/>
          </p:cNvSpPr>
          <p:nvPr>
            <p:ph type="body" idx="1"/>
          </p:nvPr>
        </p:nvSpPr>
        <p:spPr/>
        <p:txBody>
          <a:bodyPr/>
          <a:lstStyle/>
          <a:p>
            <a:r>
              <a:rPr lang="pt-BR" dirty="0"/>
              <a:t>Proporção de gestantes com realização de exames para sífilis e HIV</a:t>
            </a:r>
          </a:p>
          <a:p>
            <a:endParaRPr lang="pt-BR" dirty="0"/>
          </a:p>
        </p:txBody>
      </p:sp>
    </p:spTree>
    <p:extLst>
      <p:ext uri="{BB962C8B-B14F-4D97-AF65-F5344CB8AC3E}">
        <p14:creationId xmlns:p14="http://schemas.microsoft.com/office/powerpoint/2010/main" val="183547782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1135</TotalTime>
  <Words>1015</Words>
  <Application>Microsoft Office PowerPoint</Application>
  <PresentationFormat>Widescreen</PresentationFormat>
  <Paragraphs>94</Paragraphs>
  <Slides>39</Slides>
  <Notes>0</Notes>
  <HiddenSlides>0</HiddenSlides>
  <MMClips>0</MMClips>
  <ScaleCrop>false</ScaleCrop>
  <HeadingPairs>
    <vt:vector size="6" baseType="variant">
      <vt:variant>
        <vt:lpstr>Fontes usadas</vt:lpstr>
      </vt:variant>
      <vt:variant>
        <vt:i4>6</vt:i4>
      </vt:variant>
      <vt:variant>
        <vt:lpstr>Tema</vt:lpstr>
      </vt:variant>
      <vt:variant>
        <vt:i4>2</vt:i4>
      </vt:variant>
      <vt:variant>
        <vt:lpstr>Títulos de slides</vt:lpstr>
      </vt:variant>
      <vt:variant>
        <vt:i4>39</vt:i4>
      </vt:variant>
    </vt:vector>
  </HeadingPairs>
  <TitlesOfParts>
    <vt:vector size="47" baseType="lpstr">
      <vt:lpstr>Arial</vt:lpstr>
      <vt:lpstr>Arial Rounded MT Bold</vt:lpstr>
      <vt:lpstr>Bahnschrift Condensed</vt:lpstr>
      <vt:lpstr>Bahnschrift SemiBold Condensed</vt:lpstr>
      <vt:lpstr>Calibri</vt:lpstr>
      <vt:lpstr>Calibri Light</vt:lpstr>
      <vt:lpstr>Tema do Office</vt:lpstr>
      <vt:lpstr>Personalizar design</vt:lpstr>
      <vt:lpstr>Apresentação do PowerPoint</vt:lpstr>
      <vt:lpstr>Primeiro indicador</vt:lpstr>
      <vt:lpstr>Primeiro Indicador</vt:lpstr>
      <vt:lpstr>Primeiro Indicador (continuação)</vt:lpstr>
      <vt:lpstr>PRÁTICA: colocar a gestação em Problemas e/ou condições com o w78</vt:lpstr>
      <vt:lpstr>PRÁTICA: Registrando o aborto</vt:lpstr>
      <vt:lpstr>PRÁTICA: Fazendo a visita puerperal</vt:lpstr>
      <vt:lpstr>PRÁTICA: Agendar consulta</vt:lpstr>
      <vt:lpstr>Segundo indicador</vt:lpstr>
      <vt:lpstr>Segundo Indicador</vt:lpstr>
      <vt:lpstr>PRÁTICA: registrando o resultado dos testes rápidos no Objetivo</vt:lpstr>
      <vt:lpstr>PRÁTICA: registrando o procedimento dos testes rápidos no Plano</vt:lpstr>
      <vt:lpstr>Terceiro Indicador</vt:lpstr>
      <vt:lpstr>Terceiro Indicador</vt:lpstr>
      <vt:lpstr>Quarto Indicador</vt:lpstr>
      <vt:lpstr>Quarto Indicador</vt:lpstr>
      <vt:lpstr>PRÁTICA: Registro da prevenção no Plano</vt:lpstr>
      <vt:lpstr>PRÁTICA: Checando a lista do Sisab</vt:lpstr>
      <vt:lpstr>Quinto Indicador</vt:lpstr>
      <vt:lpstr>Quinto Indicador</vt:lpstr>
      <vt:lpstr>Quinto Indicador (Continuação)</vt:lpstr>
      <vt:lpstr>PRÁTICA: registro do nascimento</vt:lpstr>
      <vt:lpstr>PRÁTICA: checando os CNS dos nascidos</vt:lpstr>
      <vt:lpstr>PRÁTICA: Conferindo a lista do SISAB</vt:lpstr>
      <vt:lpstr>Sexto Indicador</vt:lpstr>
      <vt:lpstr>Sexto Indicador</vt:lpstr>
      <vt:lpstr>Sexto Indicador (Continuação)</vt:lpstr>
      <vt:lpstr>PRÁTICA: Checando se a hipertensão está em condição ou autorreferido</vt:lpstr>
      <vt:lpstr>PRÁTICA: Registro de PA no Objetivo</vt:lpstr>
      <vt:lpstr>PRÁTICA: Colocando a condição de Hipertensão</vt:lpstr>
      <vt:lpstr>PRÁTICA: Colocando todo atendimento de hipertenso em condição</vt:lpstr>
      <vt:lpstr>PRÁTICA: Verificar lista do SISAB</vt:lpstr>
      <vt:lpstr>Sétimo Indicador</vt:lpstr>
      <vt:lpstr>Sétimo Indicador</vt:lpstr>
      <vt:lpstr>Sétimo Indicador (Continuação)</vt:lpstr>
      <vt:lpstr>PRÁTICA: Checando se a DM está em condição ou autorreferido</vt:lpstr>
      <vt:lpstr>PRÁTICA: Colocando a condição de Diabetes</vt:lpstr>
      <vt:lpstr>PRÁTICA: Solicitando a A1C</vt:lpstr>
      <vt:lpstr>PRÁTICA: Verificar lista do Sisab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Marcio Tintina</dc:creator>
  <cp:lastModifiedBy>Marcio Tintina</cp:lastModifiedBy>
  <cp:revision>22</cp:revision>
  <dcterms:created xsi:type="dcterms:W3CDTF">2023-03-10T00:01:37Z</dcterms:created>
  <dcterms:modified xsi:type="dcterms:W3CDTF">2023-03-12T19:40:26Z</dcterms:modified>
</cp:coreProperties>
</file>